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16"/>
  </p:notesMasterIdLst>
  <p:handoutMasterIdLst>
    <p:handoutMasterId r:id="rId17"/>
  </p:handoutMasterIdLst>
  <p:sldIdLst>
    <p:sldId id="265" r:id="rId2"/>
    <p:sldId id="270" r:id="rId3"/>
    <p:sldId id="271" r:id="rId4"/>
    <p:sldId id="272" r:id="rId5"/>
    <p:sldId id="273" r:id="rId6"/>
    <p:sldId id="274" r:id="rId7"/>
    <p:sldId id="284" r:id="rId8"/>
    <p:sldId id="277" r:id="rId9"/>
    <p:sldId id="278" r:id="rId10"/>
    <p:sldId id="280" r:id="rId11"/>
    <p:sldId id="281" r:id="rId12"/>
    <p:sldId id="282" r:id="rId13"/>
    <p:sldId id="283" r:id="rId14"/>
    <p:sldId id="285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B300"/>
    <a:srgbClr val="FF6400"/>
    <a:srgbClr val="0098B9"/>
    <a:srgbClr val="F05A00"/>
    <a:srgbClr val="505044"/>
    <a:srgbClr val="E6F0BE"/>
    <a:srgbClr val="3C3C30"/>
    <a:srgbClr val="DFE9B3"/>
    <a:srgbClr val="D2DCA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 autoAdjust="0"/>
    <p:restoredTop sz="98971" autoAdjust="0"/>
  </p:normalViewPr>
  <p:slideViewPr>
    <p:cSldViewPr snapToGrid="0">
      <p:cViewPr varScale="1">
        <p:scale>
          <a:sx n="87" d="100"/>
          <a:sy n="87" d="100"/>
        </p:scale>
        <p:origin x="-42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600"/>
            </a:pPr>
            <a:r>
              <a:rPr lang="en-US" sz="1600" dirty="0" smtClean="0"/>
              <a:t>Sales Impact ($/Household)</a:t>
            </a:r>
            <a:endParaRPr lang="en-US" sz="160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rgbClr val="0098B9"/>
            </a:solidFill>
          </c:spPr>
          <c:dLbls>
            <c:dLbl>
              <c:idx val="0"/>
              <c:layout>
                <c:manualLayout>
                  <c:x val="3.0030030030030051E-3"/>
                  <c:y val="0.10919540229885109"/>
                </c:manualLayout>
              </c:layout>
              <c:spPr/>
              <c:txPr>
                <a:bodyPr/>
                <a:lstStyle/>
                <a:p>
                  <a:pPr>
                    <a:defRPr sz="11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Val val="1"/>
            </c:dLbl>
            <c:txPr>
              <a:bodyPr/>
              <a:lstStyle/>
              <a:p>
                <a:pPr>
                  <a:defRPr sz="1100" b="1"/>
                </a:pPr>
                <a:endParaRPr lang="en-US"/>
              </a:p>
            </c:txPr>
            <c:showVal val="1"/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"$"#,##0.00</c:formatCode>
                <c:ptCount val="1"/>
                <c:pt idx="0">
                  <c:v>1.7200000000000011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Exposed</c:v>
                </c:pt>
              </c:strCache>
            </c:strRef>
          </c:tx>
          <c:spPr>
            <a:solidFill>
              <a:schemeClr val="accent2"/>
            </a:solidFill>
          </c:spPr>
          <c:dLbls>
            <c:dLbl>
              <c:idx val="0"/>
              <c:layout>
                <c:manualLayout>
                  <c:x val="-1.5015015015015093E-3"/>
                  <c:y val="0.13793103448275934"/>
                </c:manualLayout>
              </c:layout>
              <c:spPr/>
              <c:txPr>
                <a:bodyPr/>
                <a:lstStyle/>
                <a:p>
                  <a:pPr>
                    <a:defRPr sz="11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Val val="1"/>
            </c:dLbl>
            <c:txPr>
              <a:bodyPr/>
              <a:lstStyle/>
              <a:p>
                <a:pPr>
                  <a:defRPr sz="1100"/>
                </a:pPr>
                <a:endParaRPr lang="en-US"/>
              </a:p>
            </c:txPr>
            <c:showVal val="1"/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"$"#,##0.00</c:formatCode>
                <c:ptCount val="1"/>
                <c:pt idx="0">
                  <c:v>1.9300000000000004</c:v>
                </c:pt>
              </c:numCache>
            </c:numRef>
          </c:val>
        </c:ser>
        <c:dLbls>
          <c:showVal val="1"/>
        </c:dLbls>
        <c:overlap val="-25"/>
        <c:axId val="68981120"/>
        <c:axId val="68982656"/>
      </c:barChart>
      <c:catAx>
        <c:axId val="68981120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1100" b="1"/>
            </a:pPr>
            <a:endParaRPr lang="en-US"/>
          </a:p>
        </c:txPr>
        <c:crossAx val="68982656"/>
        <c:crosses val="autoZero"/>
        <c:auto val="1"/>
        <c:lblAlgn val="ctr"/>
        <c:lblOffset val="100"/>
      </c:catAx>
      <c:valAx>
        <c:axId val="68982656"/>
        <c:scaling>
          <c:orientation val="minMax"/>
        </c:scaling>
        <c:delete val="1"/>
        <c:axPos val="l"/>
        <c:numFmt formatCode="&quot;$&quot;#,##0.00" sourceLinked="1"/>
        <c:tickLblPos val="none"/>
        <c:crossAx val="689811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39227022297924"/>
          <c:y val="0.51515386007783459"/>
          <c:w val="8.2533754226667616E-2"/>
          <c:h val="0.19612906145352521"/>
        </c:manualLayout>
      </c:layout>
      <c:overlay val="1"/>
      <c:txPr>
        <a:bodyPr/>
        <a:lstStyle/>
        <a:p>
          <a:pPr>
            <a:defRPr sz="1000"/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>
        <c:manualLayout>
          <c:layoutTarget val="inner"/>
          <c:xMode val="edge"/>
          <c:yMode val="edge"/>
          <c:x val="7.4361820199778106E-2"/>
          <c:y val="9.6774193548387219E-2"/>
          <c:w val="0.91564927857935741"/>
          <c:h val="0.5956989247311828"/>
        </c:manualLayout>
      </c:layout>
      <c:barChart>
        <c:barDir val="col"/>
        <c:grouping val="clustered"/>
        <c:ser>
          <c:idx val="2"/>
          <c:order val="0"/>
          <c:tx>
            <c:strRef>
              <c:f>Sheet1!$A$2</c:f>
              <c:strCache>
                <c:ptCount val="1"/>
                <c:pt idx="0">
                  <c:v>Exposed - Unexposed Difference in Share</c:v>
                </c:pt>
              </c:strCache>
            </c:strRef>
          </c:tx>
          <c:spPr>
            <a:solidFill>
              <a:srgbClr val="0098B9"/>
            </a:solidFill>
            <a:ln w="11684">
              <a:solidFill>
                <a:schemeClr val="tx1"/>
              </a:solidFill>
              <a:prstDash val="solid"/>
            </a:ln>
          </c:spPr>
          <c:dLbls>
            <c:delete val="1"/>
          </c:dLbls>
          <c:cat>
            <c:strRef>
              <c:f>Sheet1!$B$1:$N$1</c:f>
              <c:strCache>
                <c:ptCount val="13"/>
                <c:pt idx="0">
                  <c:v>Kibbles 'N Bits</c:v>
                </c:pt>
                <c:pt idx="1">
                  <c:v>Cesar</c:v>
                </c:pt>
                <c:pt idx="2">
                  <c:v>Gravy Train</c:v>
                </c:pt>
                <c:pt idx="3">
                  <c:v>Hill's Science Diet</c:v>
                </c:pt>
                <c:pt idx="4">
                  <c:v>Iams</c:v>
                </c:pt>
                <c:pt idx="5">
                  <c:v>Pedigree</c:v>
                </c:pt>
                <c:pt idx="6">
                  <c:v>Alpo</c:v>
                </c:pt>
                <c:pt idx="7">
                  <c:v>Beneful</c:v>
                </c:pt>
                <c:pt idx="8">
                  <c:v>Purina Dog Chow</c:v>
                </c:pt>
                <c:pt idx="9">
                  <c:v>Purina Puppy Chow</c:v>
                </c:pt>
                <c:pt idx="10">
                  <c:v>Mighty Dog</c:v>
                </c:pt>
                <c:pt idx="11">
                  <c:v>Purina ONE</c:v>
                </c:pt>
                <c:pt idx="12">
                  <c:v>Private Label</c:v>
                </c:pt>
              </c:strCache>
            </c:strRef>
          </c:cat>
          <c:val>
            <c:numRef>
              <c:f>Sheet1!$B$2:$N$2</c:f>
              <c:numCache>
                <c:formatCode>General</c:formatCode>
                <c:ptCount val="13"/>
                <c:pt idx="0">
                  <c:v>4.9117190000000088E-3</c:v>
                </c:pt>
                <c:pt idx="1">
                  <c:v>-4.2638090000000064E-3</c:v>
                </c:pt>
                <c:pt idx="2">
                  <c:v>4.9480800000000034E-4</c:v>
                </c:pt>
                <c:pt idx="3">
                  <c:v>-6.5351680000000105E-3</c:v>
                </c:pt>
                <c:pt idx="4">
                  <c:v>-4.3114329999999999E-3</c:v>
                </c:pt>
                <c:pt idx="5">
                  <c:v>-1.3756220000000013E-3</c:v>
                </c:pt>
                <c:pt idx="6">
                  <c:v>-5.2062800000000084E-4</c:v>
                </c:pt>
                <c:pt idx="7">
                  <c:v>-8.7092970000000047E-3</c:v>
                </c:pt>
                <c:pt idx="8">
                  <c:v>1.5452000000000017E-4</c:v>
                </c:pt>
                <c:pt idx="9">
                  <c:v>-1.9757020000000028E-3</c:v>
                </c:pt>
                <c:pt idx="10">
                  <c:v>1.2240720000000018E-3</c:v>
                </c:pt>
                <c:pt idx="11" formatCode="0.00E+00">
                  <c:v>-6.5609400000000084E-5</c:v>
                </c:pt>
                <c:pt idx="12" formatCode="0.00E+00">
                  <c:v>8.7951200000000067E-5</c:v>
                </c:pt>
              </c:numCache>
            </c:numRef>
          </c:val>
        </c:ser>
        <c:dLbls>
          <c:showVal val="1"/>
        </c:dLbls>
        <c:axId val="69559424"/>
        <c:axId val="69560960"/>
      </c:barChart>
      <c:catAx>
        <c:axId val="69559424"/>
        <c:scaling>
          <c:orientation val="minMax"/>
        </c:scaling>
        <c:axPos val="b"/>
        <c:numFmt formatCode="General" sourceLinked="1"/>
        <c:tickLblPos val="low"/>
        <c:spPr>
          <a:ln w="11684">
            <a:solidFill>
              <a:schemeClr val="tx1"/>
            </a:solidFill>
            <a:prstDash val="solid"/>
          </a:ln>
        </c:spPr>
        <c:txPr>
          <a:bodyPr rot="-2700000" vert="horz"/>
          <a:lstStyle/>
          <a:p>
            <a:pPr>
              <a:defRPr sz="943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9560960"/>
        <c:crosses val="autoZero"/>
        <c:auto val="1"/>
        <c:lblAlgn val="ctr"/>
        <c:lblOffset val="100"/>
        <c:tickLblSkip val="1"/>
        <c:tickMarkSkip val="1"/>
      </c:catAx>
      <c:valAx>
        <c:axId val="69560960"/>
        <c:scaling>
          <c:orientation val="minMax"/>
          <c:max val="9.0000000000000028E-3"/>
          <c:min val="-9.0000000000000028E-3"/>
        </c:scaling>
        <c:axPos val="l"/>
        <c:majorGridlines>
          <c:spPr>
            <a:ln w="11684">
              <a:solidFill>
                <a:srgbClr val="FFFFFF"/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288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Exposed -Unexposed difference in share</a:t>
                </a:r>
              </a:p>
            </c:rich>
          </c:tx>
          <c:layout>
            <c:manualLayout>
              <c:xMode val="edge"/>
              <c:yMode val="edge"/>
              <c:x val="0.80000570925613168"/>
              <c:y val="9.8537336412625215E-2"/>
            </c:manualLayout>
          </c:layout>
          <c:spPr>
            <a:noFill/>
            <a:ln w="23368">
              <a:noFill/>
            </a:ln>
          </c:spPr>
        </c:title>
        <c:numFmt formatCode="0.0%" sourceLinked="0"/>
        <c:tickLblPos val="nextTo"/>
        <c:spPr>
          <a:ln w="292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219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9559424"/>
        <c:crosses val="autoZero"/>
        <c:crossBetween val="between"/>
        <c:majorUnit val="4.5000000000000014E-3"/>
        <c:minorUnit val="1.0000000000000013E-3"/>
      </c:valAx>
      <c:spPr>
        <a:noFill/>
        <a:ln w="23368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794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600"/>
            </a:pPr>
            <a:r>
              <a:rPr lang="en-US" sz="1600" dirty="0" smtClean="0"/>
              <a:t>Overal</a:t>
            </a:r>
            <a:r>
              <a:rPr lang="en-US" sz="1600" baseline="0" dirty="0" smtClean="0"/>
              <a:t>l Performance</a:t>
            </a:r>
            <a:endParaRPr lang="en-US" sz="160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rgbClr val="0098B9"/>
            </a:solidFill>
          </c:spPr>
          <c:dLbls>
            <c:dLbl>
              <c:idx val="0"/>
              <c:layout>
                <c:manualLayout>
                  <c:x val="3.0030030030030051E-3"/>
                  <c:y val="0.109195402298851"/>
                </c:manualLayout>
              </c:layout>
              <c:spPr/>
              <c:txPr>
                <a:bodyPr/>
                <a:lstStyle/>
                <a:p>
                  <a:pPr>
                    <a:defRPr sz="11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Val val="1"/>
            </c:dLbl>
            <c:txPr>
              <a:bodyPr/>
              <a:lstStyle/>
              <a:p>
                <a:pPr>
                  <a:defRPr sz="1100" b="1"/>
                </a:pPr>
                <a:endParaRPr lang="en-US"/>
              </a:p>
            </c:txPr>
            <c:showVal val="1"/>
          </c:dLbls>
          <c:cat>
            <c:strRef>
              <c:f>Sheet1!$A$2</c:f>
              <c:strCache>
                <c:ptCount val="1"/>
                <c:pt idx="0">
                  <c:v>"Definitely Will" or "Probably Will" Purchase Kibbles 'N Bits in Next 3 Months</c:v>
                </c:pt>
              </c:strCache>
            </c:strRef>
          </c:cat>
          <c:val>
            <c:numRef>
              <c:f>Sheet1!$B$2</c:f>
              <c:numCache>
                <c:formatCode>0.0%</c:formatCode>
                <c:ptCount val="1"/>
                <c:pt idx="0">
                  <c:v>0.15800000000000011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Exposed</c:v>
                </c:pt>
              </c:strCache>
            </c:strRef>
          </c:tx>
          <c:spPr>
            <a:solidFill>
              <a:schemeClr val="accent2"/>
            </a:solidFill>
          </c:spPr>
          <c:dLbls>
            <c:dLbl>
              <c:idx val="0"/>
              <c:layout>
                <c:manualLayout>
                  <c:x val="-1.5015015015015071E-3"/>
                  <c:y val="0.13793103448275923"/>
                </c:manualLayout>
              </c:layout>
              <c:spPr/>
              <c:txPr>
                <a:bodyPr/>
                <a:lstStyle/>
                <a:p>
                  <a:pPr>
                    <a:defRPr sz="11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Val val="1"/>
            </c:dLbl>
            <c:txPr>
              <a:bodyPr/>
              <a:lstStyle/>
              <a:p>
                <a:pPr>
                  <a:defRPr sz="1100"/>
                </a:pPr>
                <a:endParaRPr lang="en-US"/>
              </a:p>
            </c:txPr>
            <c:showVal val="1"/>
          </c:dLbls>
          <c:cat>
            <c:strRef>
              <c:f>Sheet1!$A$2</c:f>
              <c:strCache>
                <c:ptCount val="1"/>
                <c:pt idx="0">
                  <c:v>"Definitely Will" or "Probably Will" Purchase Kibbles 'N Bits in Next 3 Months</c:v>
                </c:pt>
              </c:strCache>
            </c:strRef>
          </c:cat>
          <c:val>
            <c:numRef>
              <c:f>Sheet1!$C$2</c:f>
              <c:numCache>
                <c:formatCode>0.0%</c:formatCode>
                <c:ptCount val="1"/>
                <c:pt idx="0">
                  <c:v>0.1760000000000001</c:v>
                </c:pt>
              </c:numCache>
            </c:numRef>
          </c:val>
        </c:ser>
        <c:dLbls>
          <c:showVal val="1"/>
        </c:dLbls>
        <c:overlap val="-25"/>
        <c:axId val="69907968"/>
        <c:axId val="69909504"/>
      </c:barChart>
      <c:catAx>
        <c:axId val="6990796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100" b="1"/>
            </a:pPr>
            <a:endParaRPr lang="en-US"/>
          </a:p>
        </c:txPr>
        <c:crossAx val="69909504"/>
        <c:crosses val="autoZero"/>
        <c:auto val="1"/>
        <c:lblAlgn val="ctr"/>
        <c:lblOffset val="100"/>
      </c:catAx>
      <c:valAx>
        <c:axId val="69909504"/>
        <c:scaling>
          <c:orientation val="minMax"/>
        </c:scaling>
        <c:delete val="1"/>
        <c:axPos val="l"/>
        <c:numFmt formatCode="0.0%" sourceLinked="1"/>
        <c:tickLblPos val="none"/>
        <c:crossAx val="699079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392270222979174"/>
          <c:y val="0.51515386007783459"/>
          <c:w val="8.2533754226667616E-2"/>
          <c:h val="0.19612906145352518"/>
        </c:manualLayout>
      </c:layout>
      <c:overlay val="1"/>
      <c:txPr>
        <a:bodyPr/>
        <a:lstStyle/>
        <a:p>
          <a:pPr>
            <a:defRPr sz="1000"/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600" dirty="0" smtClean="0"/>
              <a:t>Top 2 Box </a:t>
            </a:r>
            <a:r>
              <a:rPr lang="en-US" sz="1600" baseline="0" dirty="0" smtClean="0"/>
              <a:t>Performance Over Time</a:t>
            </a:r>
            <a:endParaRPr lang="en-US" sz="1600" dirty="0"/>
          </a:p>
        </c:rich>
      </c:tx>
      <c:layout/>
    </c:title>
    <c:plotArea>
      <c:layout>
        <c:manualLayout>
          <c:layoutTarget val="inner"/>
          <c:xMode val="edge"/>
          <c:yMode val="edge"/>
          <c:x val="7.1489978525411599E-2"/>
          <c:y val="0.19381638465404591"/>
          <c:w val="0.92093426389883082"/>
          <c:h val="0.62370162506282678"/>
        </c:manualLayout>
      </c:layout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Control  </c:v>
                </c:pt>
              </c:strCache>
            </c:strRef>
          </c:tx>
          <c:spPr>
            <a:ln w="38100"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Sheet1!$A$2:$A$31</c:f>
              <c:numCache>
                <c:formatCode>m/d/yyyy</c:formatCode>
                <c:ptCount val="30"/>
                <c:pt idx="0">
                  <c:v>40269</c:v>
                </c:pt>
                <c:pt idx="1">
                  <c:v>40270</c:v>
                </c:pt>
                <c:pt idx="2">
                  <c:v>40271</c:v>
                </c:pt>
                <c:pt idx="3">
                  <c:v>40272</c:v>
                </c:pt>
                <c:pt idx="4">
                  <c:v>40273</c:v>
                </c:pt>
                <c:pt idx="5">
                  <c:v>40274</c:v>
                </c:pt>
                <c:pt idx="6">
                  <c:v>40275</c:v>
                </c:pt>
                <c:pt idx="7">
                  <c:v>40276</c:v>
                </c:pt>
                <c:pt idx="8">
                  <c:v>40277</c:v>
                </c:pt>
                <c:pt idx="9">
                  <c:v>40278</c:v>
                </c:pt>
                <c:pt idx="10">
                  <c:v>40279</c:v>
                </c:pt>
                <c:pt idx="11">
                  <c:v>40280</c:v>
                </c:pt>
                <c:pt idx="12">
                  <c:v>40281</c:v>
                </c:pt>
                <c:pt idx="13">
                  <c:v>40282</c:v>
                </c:pt>
                <c:pt idx="14">
                  <c:v>40283</c:v>
                </c:pt>
                <c:pt idx="15">
                  <c:v>40284</c:v>
                </c:pt>
                <c:pt idx="16">
                  <c:v>40285</c:v>
                </c:pt>
                <c:pt idx="17">
                  <c:v>40286</c:v>
                </c:pt>
                <c:pt idx="18">
                  <c:v>40287</c:v>
                </c:pt>
                <c:pt idx="19">
                  <c:v>40288</c:v>
                </c:pt>
                <c:pt idx="20">
                  <c:v>40289</c:v>
                </c:pt>
                <c:pt idx="21">
                  <c:v>40290</c:v>
                </c:pt>
                <c:pt idx="22">
                  <c:v>40291</c:v>
                </c:pt>
                <c:pt idx="23">
                  <c:v>40292</c:v>
                </c:pt>
                <c:pt idx="24">
                  <c:v>40293</c:v>
                </c:pt>
                <c:pt idx="25">
                  <c:v>40294</c:v>
                </c:pt>
                <c:pt idx="26">
                  <c:v>40295</c:v>
                </c:pt>
                <c:pt idx="27">
                  <c:v>40296</c:v>
                </c:pt>
                <c:pt idx="28">
                  <c:v>40297</c:v>
                </c:pt>
                <c:pt idx="29">
                  <c:v>40298</c:v>
                </c:pt>
              </c:numCache>
            </c:numRef>
          </c:cat>
          <c:val>
            <c:numRef>
              <c:f>Sheet1!$B$2:$B$31</c:f>
              <c:numCache>
                <c:formatCode>0.00%</c:formatCode>
                <c:ptCount val="30"/>
                <c:pt idx="0">
                  <c:v>0.23100000000000001</c:v>
                </c:pt>
                <c:pt idx="1">
                  <c:v>0.15700000000000044</c:v>
                </c:pt>
                <c:pt idx="2">
                  <c:v>0.15400000000000041</c:v>
                </c:pt>
                <c:pt idx="3">
                  <c:v>0.16</c:v>
                </c:pt>
                <c:pt idx="4">
                  <c:v>0.14800000000000021</c:v>
                </c:pt>
                <c:pt idx="5">
                  <c:v>0.1580000000000005</c:v>
                </c:pt>
                <c:pt idx="6">
                  <c:v>0.15400000000000041</c:v>
                </c:pt>
                <c:pt idx="7">
                  <c:v>0.14800000000000021</c:v>
                </c:pt>
                <c:pt idx="8">
                  <c:v>0.15000000000000024</c:v>
                </c:pt>
                <c:pt idx="9">
                  <c:v>0.15300000000000041</c:v>
                </c:pt>
                <c:pt idx="10">
                  <c:v>0.15400000000000041</c:v>
                </c:pt>
                <c:pt idx="11">
                  <c:v>0.15500000000000044</c:v>
                </c:pt>
                <c:pt idx="12">
                  <c:v>0.15700000000000044</c:v>
                </c:pt>
                <c:pt idx="13">
                  <c:v>0.1580000000000005</c:v>
                </c:pt>
                <c:pt idx="14">
                  <c:v>0.1580000000000005</c:v>
                </c:pt>
                <c:pt idx="15">
                  <c:v>0.15700000000000044</c:v>
                </c:pt>
                <c:pt idx="16">
                  <c:v>0.15600000000000044</c:v>
                </c:pt>
                <c:pt idx="17">
                  <c:v>0.15500000000000044</c:v>
                </c:pt>
                <c:pt idx="18">
                  <c:v>0.15600000000000044</c:v>
                </c:pt>
                <c:pt idx="19">
                  <c:v>0.15500000000000044</c:v>
                </c:pt>
                <c:pt idx="20">
                  <c:v>0.15300000000000041</c:v>
                </c:pt>
                <c:pt idx="21">
                  <c:v>0.15000000000000024</c:v>
                </c:pt>
                <c:pt idx="22">
                  <c:v>0.15300000000000041</c:v>
                </c:pt>
                <c:pt idx="23">
                  <c:v>0.15300000000000041</c:v>
                </c:pt>
                <c:pt idx="24">
                  <c:v>0.15500000000000044</c:v>
                </c:pt>
                <c:pt idx="25">
                  <c:v>0.1580000000000005</c:v>
                </c:pt>
                <c:pt idx="26">
                  <c:v>0.1580000000000005</c:v>
                </c:pt>
                <c:pt idx="27">
                  <c:v>0.1580000000000005</c:v>
                </c:pt>
                <c:pt idx="28">
                  <c:v>0.1580000000000005</c:v>
                </c:pt>
                <c:pt idx="29">
                  <c:v>0.1580000000000005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Exposed  </c:v>
                </c:pt>
              </c:strCache>
            </c:strRef>
          </c:tx>
          <c:spPr>
            <a:ln w="38100">
              <a:solidFill>
                <a:schemeClr val="tx2"/>
              </a:solidFill>
            </a:ln>
          </c:spPr>
          <c:marker>
            <c:symbol val="none"/>
          </c:marker>
          <c:cat>
            <c:numRef>
              <c:f>Sheet1!$A$2:$A$31</c:f>
              <c:numCache>
                <c:formatCode>m/d/yyyy</c:formatCode>
                <c:ptCount val="30"/>
                <c:pt idx="0">
                  <c:v>40269</c:v>
                </c:pt>
                <c:pt idx="1">
                  <c:v>40270</c:v>
                </c:pt>
                <c:pt idx="2">
                  <c:v>40271</c:v>
                </c:pt>
                <c:pt idx="3">
                  <c:v>40272</c:v>
                </c:pt>
                <c:pt idx="4">
                  <c:v>40273</c:v>
                </c:pt>
                <c:pt idx="5">
                  <c:v>40274</c:v>
                </c:pt>
                <c:pt idx="6">
                  <c:v>40275</c:v>
                </c:pt>
                <c:pt idx="7">
                  <c:v>40276</c:v>
                </c:pt>
                <c:pt idx="8">
                  <c:v>40277</c:v>
                </c:pt>
                <c:pt idx="9">
                  <c:v>40278</c:v>
                </c:pt>
                <c:pt idx="10">
                  <c:v>40279</c:v>
                </c:pt>
                <c:pt idx="11">
                  <c:v>40280</c:v>
                </c:pt>
                <c:pt idx="12">
                  <c:v>40281</c:v>
                </c:pt>
                <c:pt idx="13">
                  <c:v>40282</c:v>
                </c:pt>
                <c:pt idx="14">
                  <c:v>40283</c:v>
                </c:pt>
                <c:pt idx="15">
                  <c:v>40284</c:v>
                </c:pt>
                <c:pt idx="16">
                  <c:v>40285</c:v>
                </c:pt>
                <c:pt idx="17">
                  <c:v>40286</c:v>
                </c:pt>
                <c:pt idx="18">
                  <c:v>40287</c:v>
                </c:pt>
                <c:pt idx="19">
                  <c:v>40288</c:v>
                </c:pt>
                <c:pt idx="20">
                  <c:v>40289</c:v>
                </c:pt>
                <c:pt idx="21">
                  <c:v>40290</c:v>
                </c:pt>
                <c:pt idx="22">
                  <c:v>40291</c:v>
                </c:pt>
                <c:pt idx="23">
                  <c:v>40292</c:v>
                </c:pt>
                <c:pt idx="24">
                  <c:v>40293</c:v>
                </c:pt>
                <c:pt idx="25">
                  <c:v>40294</c:v>
                </c:pt>
                <c:pt idx="26">
                  <c:v>40295</c:v>
                </c:pt>
                <c:pt idx="27">
                  <c:v>40296</c:v>
                </c:pt>
                <c:pt idx="28">
                  <c:v>40297</c:v>
                </c:pt>
                <c:pt idx="29">
                  <c:v>40298</c:v>
                </c:pt>
              </c:numCache>
            </c:numRef>
          </c:cat>
          <c:val>
            <c:numRef>
              <c:f>Sheet1!$C$2:$C$31</c:f>
              <c:numCache>
                <c:formatCode>0.00%</c:formatCode>
                <c:ptCount val="30"/>
                <c:pt idx="0">
                  <c:v>0.13300000000000001</c:v>
                </c:pt>
                <c:pt idx="1">
                  <c:v>0.10299999999999998</c:v>
                </c:pt>
                <c:pt idx="2">
                  <c:v>0.14500000000000021</c:v>
                </c:pt>
                <c:pt idx="3">
                  <c:v>0.13500000000000001</c:v>
                </c:pt>
                <c:pt idx="4">
                  <c:v>0.15100000000000041</c:v>
                </c:pt>
                <c:pt idx="5">
                  <c:v>0.15200000000000041</c:v>
                </c:pt>
                <c:pt idx="6">
                  <c:v>0.14700000000000021</c:v>
                </c:pt>
                <c:pt idx="7">
                  <c:v>0.16400000000000001</c:v>
                </c:pt>
                <c:pt idx="8">
                  <c:v>0.16500000000000001</c:v>
                </c:pt>
                <c:pt idx="9">
                  <c:v>0.17500000000000004</c:v>
                </c:pt>
                <c:pt idx="10">
                  <c:v>0.18400000000000041</c:v>
                </c:pt>
                <c:pt idx="11">
                  <c:v>0.18300000000000041</c:v>
                </c:pt>
                <c:pt idx="12">
                  <c:v>0.17900000000000021</c:v>
                </c:pt>
                <c:pt idx="13">
                  <c:v>0.18400000000000041</c:v>
                </c:pt>
                <c:pt idx="14">
                  <c:v>0.18600000000000044</c:v>
                </c:pt>
                <c:pt idx="15">
                  <c:v>0.18600000000000044</c:v>
                </c:pt>
                <c:pt idx="16">
                  <c:v>0.18500000000000041</c:v>
                </c:pt>
                <c:pt idx="17">
                  <c:v>0.18400000000000041</c:v>
                </c:pt>
                <c:pt idx="18">
                  <c:v>0.18400000000000041</c:v>
                </c:pt>
                <c:pt idx="19">
                  <c:v>0.18500000000000041</c:v>
                </c:pt>
                <c:pt idx="20">
                  <c:v>0.18400000000000041</c:v>
                </c:pt>
                <c:pt idx="21">
                  <c:v>0.18200000000000024</c:v>
                </c:pt>
                <c:pt idx="22">
                  <c:v>0.18300000000000041</c:v>
                </c:pt>
                <c:pt idx="23">
                  <c:v>0.18200000000000024</c:v>
                </c:pt>
                <c:pt idx="24">
                  <c:v>0.18400000000000041</c:v>
                </c:pt>
                <c:pt idx="25">
                  <c:v>0.18000000000000024</c:v>
                </c:pt>
                <c:pt idx="26">
                  <c:v>0.17800000000000021</c:v>
                </c:pt>
                <c:pt idx="27">
                  <c:v>0.17700000000000021</c:v>
                </c:pt>
                <c:pt idx="28">
                  <c:v>0.17700000000000021</c:v>
                </c:pt>
                <c:pt idx="29">
                  <c:v>0.17600000000000021</c:v>
                </c:pt>
              </c:numCache>
            </c:numRef>
          </c:val>
        </c:ser>
        <c:marker val="1"/>
        <c:axId val="70114688"/>
        <c:axId val="70116480"/>
      </c:lineChart>
      <c:dateAx>
        <c:axId val="70114688"/>
        <c:scaling>
          <c:orientation val="minMax"/>
        </c:scaling>
        <c:axPos val="b"/>
        <c:numFmt formatCode="m/d/yyyy" sourceLinked="1"/>
        <c:maj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70116480"/>
        <c:crosses val="autoZero"/>
        <c:auto val="1"/>
        <c:lblOffset val="100"/>
        <c:majorUnit val="4"/>
        <c:majorTimeUnit val="days"/>
      </c:dateAx>
      <c:valAx>
        <c:axId val="70116480"/>
        <c:scaling>
          <c:orientation val="minMax"/>
        </c:scaling>
        <c:axPos val="l"/>
        <c:majorGridlines/>
        <c:numFmt formatCode="0%" sourceLinked="0"/>
        <c:maj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000"/>
            </a:pPr>
            <a:endParaRPr lang="en-US"/>
          </a:p>
        </c:txPr>
        <c:crossAx val="7011468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73612729658792664"/>
          <c:y val="0.10072750879544311"/>
          <c:w val="0.23683631591505608"/>
          <c:h val="9.0761852906684995E-2"/>
        </c:manualLayout>
      </c:layout>
      <c:txPr>
        <a:bodyPr/>
        <a:lstStyle/>
        <a:p>
          <a:pPr>
            <a:defRPr sz="1000"/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3246226106043738"/>
          <c:y val="3.2748538011695916E-2"/>
          <c:w val="0.84340016061770051"/>
          <c:h val="0.79694455956163379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1"/>
            </a:solidFill>
          </c:spPr>
          <c:dPt>
            <c:idx val="0"/>
            <c:spPr>
              <a:solidFill>
                <a:srgbClr val="0098B9"/>
              </a:solidFill>
              <a:ln>
                <a:solidFill>
                  <a:schemeClr val="accent2"/>
                </a:solidFill>
              </a:ln>
            </c:spPr>
          </c:dPt>
          <c:dPt>
            <c:idx val="1"/>
            <c:spPr>
              <a:solidFill>
                <a:schemeClr val="accent2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$203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Val val="1"/>
          </c:dLbls>
          <c:cat>
            <c:strRef>
              <c:f>Sheet1!$A$2:$A$3</c:f>
              <c:strCache>
                <c:ptCount val="2"/>
                <c:pt idx="0">
                  <c:v>Media Investment</c:v>
                </c:pt>
                <c:pt idx="1">
                  <c:v>Incremental Sales</c:v>
                </c:pt>
              </c:strCache>
            </c:strRef>
          </c:cat>
          <c:val>
            <c:numRef>
              <c:f>Sheet1!$B$2:$B$3</c:f>
              <c:numCache>
                <c:formatCode>"$"#,##0</c:formatCode>
                <c:ptCount val="2"/>
                <c:pt idx="0">
                  <c:v>203</c:v>
                </c:pt>
                <c:pt idx="1">
                  <c:v>1507</c:v>
                </c:pt>
              </c:numCache>
            </c:numRef>
          </c:val>
        </c:ser>
        <c:axId val="70223360"/>
        <c:axId val="70224896"/>
      </c:barChart>
      <c:catAx>
        <c:axId val="70223360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70224896"/>
        <c:crosses val="autoZero"/>
        <c:auto val="1"/>
        <c:lblAlgn val="ctr"/>
        <c:lblOffset val="100"/>
      </c:catAx>
      <c:valAx>
        <c:axId val="70224896"/>
        <c:scaling>
          <c:orientation val="minMax"/>
          <c:max val="1600"/>
        </c:scaling>
        <c:axPos val="l"/>
        <c:numFmt formatCode="&quot;$&quot;#,##0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70223360"/>
        <c:crosses val="autoZero"/>
        <c:crossBetween val="between"/>
        <c:majorUnit val="200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1" charset="0"/>
              </a:defRPr>
            </a:lvl1pPr>
          </a:lstStyle>
          <a:p>
            <a:pPr>
              <a:defRPr/>
            </a:pPr>
            <a:fld id="{9B3F36CB-E5CA-465C-B4C3-E9C55B8555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1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1" charset="0"/>
              </a:defRPr>
            </a:lvl1pPr>
          </a:lstStyle>
          <a:p>
            <a:pPr>
              <a:defRPr/>
            </a:pPr>
            <a:fld id="{595D8934-1D91-4327-9A80-8774C0E87F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E1ADA6-BF86-415C-83D8-5BC9452015DE}" type="slidenum">
              <a:rPr lang="en-US" smtClean="0">
                <a:latin typeface="Times" pitchFamily="18" charset="0"/>
              </a:rPr>
              <a:pPr/>
              <a:t>1</a:t>
            </a:fld>
            <a:endParaRPr lang="en-US" smtClean="0">
              <a:latin typeface="Times" pitchFamily="18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7013" indent="-227013"/>
            <a:endParaRPr lang="en-US" i="1" baseline="0" dirty="0" smtClean="0">
              <a:latin typeface="Arial" pitchFamily="34" charset="0"/>
              <a:ea typeface="ＭＳ Ｐゴシック"/>
              <a:cs typeface="ＭＳ Ｐゴシック"/>
            </a:endParaRP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9F43035-82E9-4F04-8D6E-500C1314B1F5}" type="slidenum">
              <a:rPr lang="en-US" smtClean="0">
                <a:solidFill>
                  <a:srgbClr val="000000"/>
                </a:solidFill>
                <a:latin typeface="Arial" pitchFamily="34" charset="0"/>
                <a:ea typeface="ＭＳ Ｐゴシック"/>
                <a:cs typeface="ＭＳ Ｐゴシック"/>
              </a:rPr>
              <a:pPr/>
              <a:t>12</a:t>
            </a:fld>
            <a:endParaRPr lang="en-US" smtClean="0">
              <a:solidFill>
                <a:srgbClr val="000000"/>
              </a:solidFill>
              <a:latin typeface="Arial" pitchFamily="34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EA76750-FFCD-475B-AD18-E2A3EC8FBDA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855887-C1F2-4547-8B76-973FE91F3FD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87229BB-22B0-42EC-90BA-8253C8DE721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87229BB-22B0-42EC-90BA-8253C8DE721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87229BB-22B0-42EC-90BA-8253C8DE721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 smtClean="0"/>
              <a:t>Made a format change above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87229BB-22B0-42EC-90BA-8253C8DE721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According</a:t>
            </a:r>
            <a:r>
              <a:rPr lang="en-US" baseline="0" dirty="0" smtClean="0"/>
              <a:t> to Ad </a:t>
            </a:r>
            <a:r>
              <a:rPr lang="en-US" baseline="0" dirty="0" err="1" smtClean="0"/>
              <a:t>Metrix</a:t>
            </a:r>
            <a:r>
              <a:rPr lang="en-US" baseline="0" dirty="0" smtClean="0"/>
              <a:t>, Mighty Dog was not advertising at the same time.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855887-C1F2-4547-8B76-973FE91F3FD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7800" indent="-177800">
              <a:spcBef>
                <a:spcPts val="600"/>
              </a:spcBef>
              <a:buFont typeface="Arial" charset="0"/>
              <a:buNone/>
            </a:pPr>
            <a:r>
              <a:rPr lang="en-US" dirty="0" smtClean="0"/>
              <a:t>The lifetime performance view is useful for understanding how well your campaign worked over time.</a:t>
            </a:r>
            <a:endParaRPr lang="en-US" sz="1200" dirty="0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63208DD-6C16-4B4B-A942-EDF3F5AEADDA}" type="slidenum">
              <a:rPr lang="en-US" smtClean="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pPr/>
              <a:t>9</a:t>
            </a:fld>
            <a:endParaRPr lang="en-US" smtClean="0">
              <a:solidFill>
                <a:srgbClr val="000000"/>
              </a:solidFill>
              <a:latin typeface="Calibri" pitchFamily="34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A855887-C1F2-4547-8B76-973FE91F3FD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Macintosh%20HD:adtech:PPT:SF07:adtech_sf300_sage.jpg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Macintosh%20HD:adtech:*SanFrancisco07:PPT:radiatingcircles8_sage.jpg" TargetMode="Externa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-457200" y="381000"/>
            <a:ext cx="4114800" cy="4114800"/>
          </a:xfrm>
          <a:prstGeom prst="ellipse">
            <a:avLst/>
          </a:prstGeom>
          <a:solidFill>
            <a:srgbClr val="DFE9B3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Times" pitchFamily="1" charset="0"/>
            </a:endParaRPr>
          </a:p>
        </p:txBody>
      </p:sp>
      <p:pic>
        <p:nvPicPr>
          <p:cNvPr id="5" name="Picture 5" descr="Macintosh HD:adtech:PPT:SF07:adtech_sf300_sage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6324600" y="5486400"/>
            <a:ext cx="2578100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Macintosh HD:adtech:*SanFrancisco07:PPT:radiatingcircles8_sage.jpg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8153400" y="4648200"/>
            <a:ext cx="838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457200" y="2743200"/>
            <a:ext cx="1285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000">
                <a:solidFill>
                  <a:srgbClr val="FF6400"/>
                </a:solidFill>
                <a:latin typeface="Arial" charset="0"/>
              </a:rPr>
              <a:t>Panelists: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10668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276600"/>
            <a:ext cx="6400800" cy="1752600"/>
          </a:xfr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Macintosh%20HD:adtech:*SanFrancisco07:PPT:radiatingcircles8_sage.jp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Macintosh%20HD:adtech:PPT:SF07:adtech_sf300_sage.jp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2DC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Macintosh HD:adtech:PPT:SF07:adtech_sf300_sage.jpg"/>
          <p:cNvPicPr>
            <a:picLocks noChangeAspect="1" noChangeArrowheads="1"/>
          </p:cNvPicPr>
          <p:nvPr/>
        </p:nvPicPr>
        <p:blipFill>
          <a:blip r:embed="rId13" r:link="rId14" cstate="print"/>
          <a:srcRect/>
          <a:stretch>
            <a:fillRect/>
          </a:stretch>
        </p:blipFill>
        <p:spPr bwMode="auto">
          <a:xfrm>
            <a:off x="6959600" y="5829300"/>
            <a:ext cx="18923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8" descr="Macintosh HD:adtech:*SanFrancisco07:PPT:radiatingcircles8_sage.jpg"/>
          <p:cNvPicPr>
            <a:picLocks noChangeAspect="1" noChangeArrowheads="1"/>
          </p:cNvPicPr>
          <p:nvPr/>
        </p:nvPicPr>
        <p:blipFill>
          <a:blip r:embed="rId15" r:link="rId16" cstate="print"/>
          <a:srcRect/>
          <a:stretch>
            <a:fillRect/>
          </a:stretch>
        </p:blipFill>
        <p:spPr bwMode="auto">
          <a:xfrm>
            <a:off x="8305800" y="51816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3" name="Oval 9"/>
          <p:cNvSpPr>
            <a:spLocks noChangeArrowheads="1"/>
          </p:cNvSpPr>
          <p:nvPr/>
        </p:nvSpPr>
        <p:spPr bwMode="auto">
          <a:xfrm>
            <a:off x="-457200" y="381000"/>
            <a:ext cx="4114800" cy="4114800"/>
          </a:xfrm>
          <a:prstGeom prst="ellipse">
            <a:avLst/>
          </a:prstGeom>
          <a:solidFill>
            <a:srgbClr val="DFE9B3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>
              <a:latin typeface="Times" pitchFamily="1" charset="0"/>
            </a:endParaRPr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C3C3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C3C3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C3C3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C3C3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C3C3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C3C3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C3C3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C3C3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3C3C3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6400"/>
        </a:buClr>
        <a:buChar char="•"/>
        <a:defRPr sz="2400" b="1">
          <a:solidFill>
            <a:srgbClr val="3C3C3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b="1">
          <a:solidFill>
            <a:srgbClr val="3C3C30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6400"/>
        </a:buClr>
        <a:buChar char="•"/>
        <a:defRPr sz="2400" b="1">
          <a:solidFill>
            <a:srgbClr val="3C3C3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b="1">
          <a:solidFill>
            <a:srgbClr val="3C3C30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6400"/>
        </a:buClr>
        <a:buFont typeface="Arial" charset="0"/>
        <a:buChar char="»"/>
        <a:defRPr sz="2400" b="1">
          <a:solidFill>
            <a:srgbClr val="3C3C3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6400"/>
        </a:buClr>
        <a:buFont typeface="Arial" charset="0"/>
        <a:buChar char="»"/>
        <a:defRPr sz="2400" b="1">
          <a:solidFill>
            <a:srgbClr val="3C3C3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6400"/>
        </a:buClr>
        <a:buFont typeface="Arial" charset="0"/>
        <a:buChar char="»"/>
        <a:defRPr sz="2400" b="1">
          <a:solidFill>
            <a:srgbClr val="3C3C3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6400"/>
        </a:buClr>
        <a:buFont typeface="Arial" charset="0"/>
        <a:buChar char="»"/>
        <a:defRPr sz="2400" b="1">
          <a:solidFill>
            <a:srgbClr val="3C3C3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6400"/>
        </a:buClr>
        <a:buFont typeface="Arial" charset="0"/>
        <a:buChar char="»"/>
        <a:defRPr sz="2400" b="1">
          <a:solidFill>
            <a:srgbClr val="3C3C3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hyperlink" Target="http://www.nielsen-online.com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aatherton@brand.net" TargetMode="External"/><Relationship Id="rId2" Type="http://schemas.openxmlformats.org/officeDocument/2006/relationships/hyperlink" Target="mailto:doug.chavez@delmonte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Driving </a:t>
            </a:r>
            <a:r>
              <a:rPr lang="en-US" i="1" u="sng" dirty="0" smtClean="0"/>
              <a:t>Offline</a:t>
            </a:r>
            <a:r>
              <a:rPr lang="en-US" dirty="0" smtClean="0"/>
              <a:t> Sales</a:t>
            </a:r>
            <a:br>
              <a:rPr lang="en-US" dirty="0" smtClean="0"/>
            </a:br>
            <a:r>
              <a:rPr lang="en-US" dirty="0" smtClean="0"/>
              <a:t>for Kibbles ‘n Bits</a:t>
            </a: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800" dirty="0" smtClean="0"/>
              <a:t>Doug Chavez, </a:t>
            </a:r>
            <a:r>
              <a:rPr lang="en-US" sz="1800" dirty="0" smtClean="0">
                <a:solidFill>
                  <a:schemeClr val="bg2">
                    <a:lumMod val="50000"/>
                  </a:schemeClr>
                </a:solidFill>
              </a:rPr>
              <a:t>Director</a:t>
            </a:r>
            <a:r>
              <a:rPr lang="en-US" sz="1800" dirty="0" smtClean="0"/>
              <a:t>, Digital Marketing, Del Monte</a:t>
            </a:r>
          </a:p>
          <a:p>
            <a:r>
              <a:rPr lang="en-US" sz="1800" dirty="0" smtClean="0"/>
              <a:t>Andy Atherton, COO and Cofounder, Brand.net</a:t>
            </a:r>
          </a:p>
          <a:p>
            <a:endParaRPr lang="en-US" sz="1800" dirty="0" smtClean="0"/>
          </a:p>
          <a:p>
            <a:endParaRPr lang="en-US" sz="1800" dirty="0" smtClean="0"/>
          </a:p>
        </p:txBody>
      </p:sp>
      <p:pic>
        <p:nvPicPr>
          <p:cNvPr id="5" name="Picture 4" descr="brand.net_logo_hires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9767" y="5399166"/>
            <a:ext cx="3216946" cy="1145762"/>
          </a:xfrm>
          <a:prstGeom prst="rect">
            <a:avLst/>
          </a:prstGeom>
        </p:spPr>
      </p:pic>
      <p:pic>
        <p:nvPicPr>
          <p:cNvPr id="11" name="Picture 11" descr="DMF_PMS-Nourish.png"/>
          <p:cNvPicPr>
            <a:picLocks noChangeAspect="1"/>
          </p:cNvPicPr>
          <p:nvPr/>
        </p:nvPicPr>
        <p:blipFill>
          <a:blip r:embed="rId4" cstate="print"/>
          <a:srcRect b="26666"/>
          <a:stretch>
            <a:fillRect/>
          </a:stretch>
        </p:blipFill>
        <p:spPr bwMode="auto">
          <a:xfrm>
            <a:off x="4441369" y="302623"/>
            <a:ext cx="4470226" cy="71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Chart 15"/>
          <p:cNvGraphicFramePr/>
          <p:nvPr/>
        </p:nvGraphicFramePr>
        <p:xfrm>
          <a:off x="1139998" y="2254695"/>
          <a:ext cx="6222380" cy="3582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Oval 16"/>
          <p:cNvSpPr/>
          <p:nvPr/>
        </p:nvSpPr>
        <p:spPr>
          <a:xfrm>
            <a:off x="2969232" y="4564217"/>
            <a:ext cx="712721" cy="304746"/>
          </a:xfrm>
          <a:prstGeom prst="ellipse">
            <a:avLst/>
          </a:prstGeom>
          <a:noFill/>
          <a:ln w="25400">
            <a:solidFill>
              <a:srgbClr val="F05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531031" y="2188450"/>
            <a:ext cx="736850" cy="349722"/>
          </a:xfrm>
          <a:prstGeom prst="ellipse">
            <a:avLst/>
          </a:prstGeom>
          <a:noFill/>
          <a:ln w="25400">
            <a:solidFill>
              <a:srgbClr val="F05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4103406" y="3240281"/>
            <a:ext cx="893912" cy="584707"/>
          </a:xfrm>
          <a:prstGeom prst="roundRect">
            <a:avLst/>
          </a:prstGeom>
          <a:solidFill>
            <a:srgbClr val="F05A00"/>
          </a:solidFill>
          <a:ln w="25400">
            <a:solidFill>
              <a:srgbClr val="F05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</a:rPr>
              <a:t>642% </a:t>
            </a:r>
            <a:br>
              <a:rPr lang="en-US" sz="1600" b="1" dirty="0" smtClean="0">
                <a:solidFill>
                  <a:schemeClr val="bg1"/>
                </a:solidFill>
              </a:rPr>
            </a:br>
            <a:r>
              <a:rPr lang="en-US" sz="1600" b="1" dirty="0" smtClean="0">
                <a:solidFill>
                  <a:schemeClr val="bg1"/>
                </a:solidFill>
              </a:rPr>
              <a:t>ROI</a:t>
            </a:r>
          </a:p>
        </p:txBody>
      </p:sp>
      <p:cxnSp>
        <p:nvCxnSpPr>
          <p:cNvPr id="20" name="Shape 19"/>
          <p:cNvCxnSpPr>
            <a:stCxn id="17" idx="6"/>
            <a:endCxn id="19" idx="2"/>
          </p:cNvCxnSpPr>
          <p:nvPr/>
        </p:nvCxnSpPr>
        <p:spPr>
          <a:xfrm flipV="1">
            <a:off x="3681953" y="3824988"/>
            <a:ext cx="868409" cy="891602"/>
          </a:xfrm>
          <a:prstGeom prst="bentConnector2">
            <a:avLst/>
          </a:prstGeom>
          <a:ln w="25400">
            <a:solidFill>
              <a:srgbClr val="F05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hape 20"/>
          <p:cNvCxnSpPr>
            <a:stCxn id="19" idx="0"/>
            <a:endCxn id="18" idx="2"/>
          </p:cNvCxnSpPr>
          <p:nvPr/>
        </p:nvCxnSpPr>
        <p:spPr>
          <a:xfrm rot="5400000" flipH="1" flipV="1">
            <a:off x="4602211" y="2311462"/>
            <a:ext cx="876970" cy="980669"/>
          </a:xfrm>
          <a:prstGeom prst="bentConnector2">
            <a:avLst/>
          </a:prstGeom>
          <a:ln w="25400">
            <a:solidFill>
              <a:srgbClr val="F05A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1302120" y="1995061"/>
            <a:ext cx="11957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+mn-lt"/>
              </a:rPr>
              <a:t>($000s)</a:t>
            </a:r>
            <a:endParaRPr lang="en-US" sz="1100" dirty="0">
              <a:latin typeface="+mn-lt"/>
            </a:endParaRPr>
          </a:p>
        </p:txBody>
      </p:sp>
      <p:sp>
        <p:nvSpPr>
          <p:cNvPr id="27" name="Title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 anchorCtr="0"/>
          <a:lstStyle/>
          <a:p>
            <a:r>
              <a:rPr lang="en-US" sz="3200" dirty="0" smtClean="0"/>
              <a:t>Fantastic ROI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Intent Translating into Action</a:t>
            </a: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5545014" y="1629515"/>
            <a:ext cx="2221191" cy="661609"/>
            <a:chOff x="4243328" y="1360922"/>
            <a:chExt cx="4191264" cy="1687680"/>
          </a:xfrm>
        </p:grpSpPr>
        <p:sp>
          <p:nvSpPr>
            <p:cNvPr id="21" name="Rounded Rectangle 20"/>
            <p:cNvSpPr/>
            <p:nvPr/>
          </p:nvSpPr>
          <p:spPr bwMode="auto">
            <a:xfrm>
              <a:off x="4243328" y="2168329"/>
              <a:ext cx="4191264" cy="880273"/>
            </a:xfrm>
            <a:prstGeom prst="roundRect">
              <a:avLst>
                <a:gd name="adj" fmla="val 7551"/>
              </a:avLst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231775" indent="-231775" algn="l" eaLnBrk="1" hangingPunct="1">
                <a:spcBef>
                  <a:spcPct val="20000"/>
                </a:spcBef>
                <a:buClr>
                  <a:schemeClr val="tx2"/>
                </a:buClr>
                <a:buSzPct val="65000"/>
                <a:defRPr/>
              </a:pPr>
              <a:r>
                <a:rPr lang="en-US" sz="1200" b="1" dirty="0" smtClean="0">
                  <a:latin typeface="+mn-lt"/>
                </a:rPr>
                <a:t>Media Spend: </a:t>
              </a:r>
              <a:r>
                <a:rPr lang="en-US" sz="1200" dirty="0" smtClean="0">
                  <a:latin typeface="+mn-lt"/>
                </a:rPr>
                <a:t>$203,000</a:t>
              </a:r>
              <a:endParaRPr lang="en-US" sz="1200" dirty="0">
                <a:latin typeface="+mn-lt"/>
              </a:endParaRPr>
            </a:p>
          </p:txBody>
        </p:sp>
        <p:sp>
          <p:nvSpPr>
            <p:cNvPr id="8237" name="Rectangle 21"/>
            <p:cNvSpPr>
              <a:spLocks noChangeArrowheads="1"/>
            </p:cNvSpPr>
            <p:nvPr/>
          </p:nvSpPr>
          <p:spPr bwMode="auto">
            <a:xfrm>
              <a:off x="4840476" y="1360922"/>
              <a:ext cx="3028184" cy="276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endParaRPr lang="en-US" sz="1200" b="1" i="1" dirty="0">
                <a:latin typeface="+mn-lt"/>
              </a:endParaRPr>
            </a:p>
          </p:txBody>
        </p:sp>
      </p:grpSp>
      <p:grpSp>
        <p:nvGrpSpPr>
          <p:cNvPr id="3" name="Group 41"/>
          <p:cNvGrpSpPr/>
          <p:nvPr/>
        </p:nvGrpSpPr>
        <p:grpSpPr>
          <a:xfrm>
            <a:off x="298523" y="1979411"/>
            <a:ext cx="3200120" cy="3583436"/>
            <a:chOff x="261590" y="2166979"/>
            <a:chExt cx="3505200" cy="3583436"/>
          </a:xfrm>
        </p:grpSpPr>
        <p:sp>
          <p:nvSpPr>
            <p:cNvPr id="33795" name="AutoShape 3"/>
            <p:cNvSpPr>
              <a:spLocks noChangeArrowheads="1"/>
            </p:cNvSpPr>
            <p:nvPr/>
          </p:nvSpPr>
          <p:spPr bwMode="auto">
            <a:xfrm>
              <a:off x="985762" y="4162952"/>
              <a:ext cx="2111486" cy="651002"/>
            </a:xfrm>
            <a:custGeom>
              <a:avLst/>
              <a:gdLst>
                <a:gd name="G0" fmla="+- 2126 0 0"/>
                <a:gd name="G1" fmla="+- 21600 0 2126"/>
                <a:gd name="G2" fmla="*/ 2126 1 2"/>
                <a:gd name="G3" fmla="+- 21600 0 G2"/>
                <a:gd name="G4" fmla="+/ 2126 21600 2"/>
                <a:gd name="G5" fmla="+/ G1 0 2"/>
                <a:gd name="G6" fmla="*/ 21600 21600 2126"/>
                <a:gd name="G7" fmla="*/ G6 1 2"/>
                <a:gd name="G8" fmla="+- 21600 0 G7"/>
                <a:gd name="G9" fmla="*/ 21600 1 2"/>
                <a:gd name="G10" fmla="+- 2126 0 G9"/>
                <a:gd name="G11" fmla="?: G10 G8 0"/>
                <a:gd name="G12" fmla="?: G10 G7 21600"/>
                <a:gd name="T0" fmla="*/ 20537 w 21600"/>
                <a:gd name="T1" fmla="*/ 10800 h 21600"/>
                <a:gd name="T2" fmla="*/ 10800 w 21600"/>
                <a:gd name="T3" fmla="*/ 21600 h 21600"/>
                <a:gd name="T4" fmla="*/ 1063 w 21600"/>
                <a:gd name="T5" fmla="*/ 10800 h 21600"/>
                <a:gd name="T6" fmla="*/ 10800 w 21600"/>
                <a:gd name="T7" fmla="*/ 0 h 21600"/>
                <a:gd name="T8" fmla="*/ 2863 w 21600"/>
                <a:gd name="T9" fmla="*/ 2863 h 21600"/>
                <a:gd name="T10" fmla="*/ 18737 w 21600"/>
                <a:gd name="T11" fmla="*/ 187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2126" y="21600"/>
                  </a:lnTo>
                  <a:lnTo>
                    <a:pt x="19474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en-US" sz="1400" b="1">
                  <a:solidFill>
                    <a:schemeClr val="bg1"/>
                  </a:solidFill>
                </a:rPr>
                <a:t>Preference</a:t>
              </a:r>
            </a:p>
          </p:txBody>
        </p:sp>
        <p:sp>
          <p:nvSpPr>
            <p:cNvPr id="33799" name="AutoShape 7"/>
            <p:cNvSpPr>
              <a:spLocks noChangeArrowheads="1"/>
            </p:cNvSpPr>
            <p:nvPr/>
          </p:nvSpPr>
          <p:spPr bwMode="auto">
            <a:xfrm>
              <a:off x="609600" y="3166039"/>
              <a:ext cx="2762332" cy="721902"/>
            </a:xfrm>
            <a:custGeom>
              <a:avLst/>
              <a:gdLst>
                <a:gd name="G0" fmla="+- 2077 0 0"/>
                <a:gd name="G1" fmla="+- 21600 0 2077"/>
                <a:gd name="G2" fmla="*/ 2077 1 2"/>
                <a:gd name="G3" fmla="+- 21600 0 G2"/>
                <a:gd name="G4" fmla="+/ 2077 21600 2"/>
                <a:gd name="G5" fmla="+/ G1 0 2"/>
                <a:gd name="G6" fmla="*/ 21600 21600 2077"/>
                <a:gd name="G7" fmla="*/ G6 1 2"/>
                <a:gd name="G8" fmla="+- 21600 0 G7"/>
                <a:gd name="G9" fmla="*/ 21600 1 2"/>
                <a:gd name="G10" fmla="+- 2077 0 G9"/>
                <a:gd name="G11" fmla="?: G10 G8 0"/>
                <a:gd name="G12" fmla="?: G10 G7 21600"/>
                <a:gd name="T0" fmla="*/ 20561 w 21600"/>
                <a:gd name="T1" fmla="*/ 10800 h 21600"/>
                <a:gd name="T2" fmla="*/ 10800 w 21600"/>
                <a:gd name="T3" fmla="*/ 21600 h 21600"/>
                <a:gd name="T4" fmla="*/ 1039 w 21600"/>
                <a:gd name="T5" fmla="*/ 10800 h 21600"/>
                <a:gd name="T6" fmla="*/ 10800 w 21600"/>
                <a:gd name="T7" fmla="*/ 0 h 21600"/>
                <a:gd name="T8" fmla="*/ 2839 w 21600"/>
                <a:gd name="T9" fmla="*/ 2839 h 21600"/>
                <a:gd name="T10" fmla="*/ 18761 w 21600"/>
                <a:gd name="T11" fmla="*/ 1876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2077" y="21600"/>
                  </a:lnTo>
                  <a:lnTo>
                    <a:pt x="19523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0098B9"/>
            </a:solidFill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Consideration</a:t>
              </a:r>
            </a:p>
          </p:txBody>
        </p:sp>
        <p:sp>
          <p:nvSpPr>
            <p:cNvPr id="33800" name="AutoShape 8"/>
            <p:cNvSpPr>
              <a:spLocks noChangeArrowheads="1"/>
            </p:cNvSpPr>
            <p:nvPr/>
          </p:nvSpPr>
          <p:spPr bwMode="auto">
            <a:xfrm>
              <a:off x="261590" y="2166979"/>
              <a:ext cx="3505200" cy="721902"/>
            </a:xfrm>
            <a:custGeom>
              <a:avLst/>
              <a:gdLst>
                <a:gd name="G0" fmla="+- 2077 0 0"/>
                <a:gd name="G1" fmla="+- 21600 0 2077"/>
                <a:gd name="G2" fmla="*/ 2077 1 2"/>
                <a:gd name="G3" fmla="+- 21600 0 G2"/>
                <a:gd name="G4" fmla="+/ 2077 21600 2"/>
                <a:gd name="G5" fmla="+/ G1 0 2"/>
                <a:gd name="G6" fmla="*/ 21600 21600 2077"/>
                <a:gd name="G7" fmla="*/ G6 1 2"/>
                <a:gd name="G8" fmla="+- 21600 0 G7"/>
                <a:gd name="G9" fmla="*/ 21600 1 2"/>
                <a:gd name="G10" fmla="+- 2077 0 G9"/>
                <a:gd name="G11" fmla="?: G10 G8 0"/>
                <a:gd name="G12" fmla="?: G10 G7 21600"/>
                <a:gd name="T0" fmla="*/ 20561 w 21600"/>
                <a:gd name="T1" fmla="*/ 10800 h 21600"/>
                <a:gd name="T2" fmla="*/ 10800 w 21600"/>
                <a:gd name="T3" fmla="*/ 21600 h 21600"/>
                <a:gd name="T4" fmla="*/ 1039 w 21600"/>
                <a:gd name="T5" fmla="*/ 10800 h 21600"/>
                <a:gd name="T6" fmla="*/ 10800 w 21600"/>
                <a:gd name="T7" fmla="*/ 0 h 21600"/>
                <a:gd name="T8" fmla="*/ 2839 w 21600"/>
                <a:gd name="T9" fmla="*/ 2839 h 21600"/>
                <a:gd name="T10" fmla="*/ 18761 w 21600"/>
                <a:gd name="T11" fmla="*/ 1876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2077" y="21600"/>
                  </a:lnTo>
                  <a:lnTo>
                    <a:pt x="19523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0098B9"/>
            </a:solidFill>
            <a:ln>
              <a:headEnd/>
              <a:tailEnd/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Awareness</a:t>
              </a:r>
            </a:p>
          </p:txBody>
        </p:sp>
        <p:sp>
          <p:nvSpPr>
            <p:cNvPr id="33796" name="AutoShape 4"/>
            <p:cNvSpPr>
              <a:spLocks noChangeArrowheads="1"/>
            </p:cNvSpPr>
            <p:nvPr/>
          </p:nvSpPr>
          <p:spPr bwMode="auto">
            <a:xfrm>
              <a:off x="1271867" y="5092431"/>
              <a:ext cx="1549315" cy="657984"/>
            </a:xfrm>
            <a:custGeom>
              <a:avLst/>
              <a:gdLst>
                <a:gd name="G0" fmla="+- 3004 0 0"/>
                <a:gd name="G1" fmla="+- 21600 0 3004"/>
                <a:gd name="G2" fmla="*/ 3004 1 2"/>
                <a:gd name="G3" fmla="+- 21600 0 G2"/>
                <a:gd name="G4" fmla="+/ 3004 21600 2"/>
                <a:gd name="G5" fmla="+/ G1 0 2"/>
                <a:gd name="G6" fmla="*/ 21600 21600 3004"/>
                <a:gd name="G7" fmla="*/ G6 1 2"/>
                <a:gd name="G8" fmla="+- 21600 0 G7"/>
                <a:gd name="G9" fmla="*/ 21600 1 2"/>
                <a:gd name="G10" fmla="+- 3004 0 G9"/>
                <a:gd name="G11" fmla="?: G10 G8 0"/>
                <a:gd name="G12" fmla="?: G10 G7 21600"/>
                <a:gd name="T0" fmla="*/ 20098 w 21600"/>
                <a:gd name="T1" fmla="*/ 10800 h 21600"/>
                <a:gd name="T2" fmla="*/ 10800 w 21600"/>
                <a:gd name="T3" fmla="*/ 21600 h 21600"/>
                <a:gd name="T4" fmla="*/ 1502 w 21600"/>
                <a:gd name="T5" fmla="*/ 10800 h 21600"/>
                <a:gd name="T6" fmla="*/ 10800 w 21600"/>
                <a:gd name="T7" fmla="*/ 0 h 21600"/>
                <a:gd name="T8" fmla="*/ 3302 w 21600"/>
                <a:gd name="T9" fmla="*/ 3302 h 21600"/>
                <a:gd name="T10" fmla="*/ 18298 w 21600"/>
                <a:gd name="T11" fmla="*/ 18298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3004" y="21600"/>
                  </a:lnTo>
                  <a:lnTo>
                    <a:pt x="18596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05A00"/>
            </a:solidFill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en-US" sz="1400" b="1" dirty="0">
                  <a:solidFill>
                    <a:schemeClr val="bg1"/>
                  </a:solidFill>
                </a:rPr>
                <a:t>Purchase</a:t>
              </a:r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5294203" y="3182487"/>
            <a:ext cx="2277414" cy="934791"/>
            <a:chOff x="5877420" y="1170932"/>
            <a:chExt cx="2656982" cy="1112603"/>
          </a:xfrm>
        </p:grpSpPr>
        <p:sp>
          <p:nvSpPr>
            <p:cNvPr id="28" name="Rounded Rectangle 27"/>
            <p:cNvSpPr/>
            <p:nvPr/>
          </p:nvSpPr>
          <p:spPr bwMode="auto">
            <a:xfrm>
              <a:off x="6433361" y="1499700"/>
              <a:ext cx="2025102" cy="783835"/>
            </a:xfrm>
            <a:prstGeom prst="roundRect">
              <a:avLst>
                <a:gd name="adj" fmla="val 7551"/>
              </a:avLst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eaLnBrk="1" hangingPunct="1">
                <a:spcBef>
                  <a:spcPct val="20000"/>
                </a:spcBef>
                <a:buClr>
                  <a:schemeClr val="tx2"/>
                </a:buClr>
                <a:buSzPct val="65000"/>
                <a:defRPr/>
              </a:pPr>
              <a:r>
                <a:rPr lang="en-US" sz="1200" b="1" i="1" dirty="0" smtClean="0">
                  <a:latin typeface="+mn-lt"/>
                </a:rPr>
                <a:t>11.1% lift in “top two box”, three month purchase intent</a:t>
              </a:r>
              <a:endParaRPr lang="en-US" sz="1200" b="1" i="1" dirty="0">
                <a:latin typeface="+mn-lt"/>
              </a:endParaRPr>
            </a:p>
          </p:txBody>
        </p:sp>
        <p:sp>
          <p:nvSpPr>
            <p:cNvPr id="8223" name="Rectangle 28"/>
            <p:cNvSpPr>
              <a:spLocks noChangeArrowheads="1"/>
            </p:cNvSpPr>
            <p:nvPr/>
          </p:nvSpPr>
          <p:spPr bwMode="auto">
            <a:xfrm>
              <a:off x="5877420" y="1170932"/>
              <a:ext cx="2656982" cy="3296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/>
              <a:r>
                <a:rPr lang="en-US" sz="1200" b="1" i="1" dirty="0" smtClean="0">
                  <a:latin typeface="+mn-lt"/>
                </a:rPr>
                <a:t>Metric: Purchase Intent</a:t>
              </a:r>
              <a:endParaRPr lang="en-US" sz="1200" b="1" i="1" dirty="0">
                <a:latin typeface="+mn-lt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r="61472" b="-7143"/>
          <a:stretch>
            <a:fillRect/>
          </a:stretch>
        </p:blipFill>
        <p:spPr bwMode="auto">
          <a:xfrm>
            <a:off x="3306750" y="3672471"/>
            <a:ext cx="84772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4"/>
          <p:cNvPicPr>
            <a:picLocks noChangeAspect="1" noChangeArrowheads="1"/>
          </p:cNvPicPr>
          <p:nvPr/>
        </p:nvPicPr>
        <p:blipFill>
          <a:blip r:embed="rId4" cstate="print"/>
          <a:srcRect l="10125" t="22571" r="78875" b="69949"/>
          <a:stretch>
            <a:fillRect/>
          </a:stretch>
        </p:blipFill>
        <p:spPr bwMode="auto">
          <a:xfrm>
            <a:off x="3077354" y="4758564"/>
            <a:ext cx="1068802" cy="43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5559025" y="4532633"/>
            <a:ext cx="2329178" cy="1035833"/>
            <a:chOff x="5877421" y="1170932"/>
            <a:chExt cx="2728621" cy="1232865"/>
          </a:xfrm>
        </p:grpSpPr>
        <p:sp>
          <p:nvSpPr>
            <p:cNvPr id="40" name="Rounded Rectangle 39"/>
            <p:cNvSpPr/>
            <p:nvPr/>
          </p:nvSpPr>
          <p:spPr bwMode="auto">
            <a:xfrm>
              <a:off x="5899117" y="1499701"/>
              <a:ext cx="2706925" cy="904096"/>
            </a:xfrm>
            <a:prstGeom prst="roundRect">
              <a:avLst>
                <a:gd name="adj" fmla="val 7551"/>
              </a:avLst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231775" indent="-231775" algn="ctr" eaLnBrk="1" hangingPunct="1">
                <a:spcBef>
                  <a:spcPct val="20000"/>
                </a:spcBef>
                <a:buClr>
                  <a:schemeClr val="tx2"/>
                </a:buClr>
                <a:buSzPct val="65000"/>
                <a:defRPr/>
              </a:pPr>
              <a:endParaRPr lang="en-US" sz="100" b="1" dirty="0">
                <a:latin typeface="+mn-lt"/>
              </a:endParaRPr>
            </a:p>
            <a:p>
              <a:pPr algn="ctr" eaLnBrk="1" hangingPunct="1">
                <a:spcBef>
                  <a:spcPct val="20000"/>
                </a:spcBef>
                <a:buClr>
                  <a:schemeClr val="tx2"/>
                </a:buClr>
                <a:buSzPct val="65000"/>
                <a:defRPr/>
              </a:pPr>
              <a:r>
                <a:rPr lang="en-US" sz="1200" b="1" i="1" dirty="0" smtClean="0">
                  <a:latin typeface="+mn-lt"/>
                </a:rPr>
                <a:t>13% lift in sales within exposed group, $1,507,072 in incremental sales</a:t>
              </a:r>
              <a:endParaRPr lang="en-US" sz="1200" b="1" i="1" dirty="0">
                <a:latin typeface="+mn-lt"/>
              </a:endParaRPr>
            </a:p>
          </p:txBody>
        </p:sp>
        <p:sp>
          <p:nvSpPr>
            <p:cNvPr id="41" name="Rectangle 28"/>
            <p:cNvSpPr>
              <a:spLocks noChangeArrowheads="1"/>
            </p:cNvSpPr>
            <p:nvPr/>
          </p:nvSpPr>
          <p:spPr bwMode="auto">
            <a:xfrm>
              <a:off x="5877421" y="1170932"/>
              <a:ext cx="2656981" cy="3296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i="1" dirty="0" smtClean="0">
                  <a:latin typeface="+mn-lt"/>
                </a:rPr>
                <a:t>Metric: Offline Purchases</a:t>
              </a:r>
              <a:endParaRPr lang="en-US" sz="1200" b="1" i="1" dirty="0">
                <a:latin typeface="+mn-lt"/>
              </a:endParaRPr>
            </a:p>
          </p:txBody>
        </p:sp>
      </p:grpSp>
      <p:sp>
        <p:nvSpPr>
          <p:cNvPr id="43" name="Curved Left Arrow 42"/>
          <p:cNvSpPr/>
          <p:nvPr/>
        </p:nvSpPr>
        <p:spPr>
          <a:xfrm rot="860397">
            <a:off x="2900058" y="3521547"/>
            <a:ext cx="347730" cy="837127"/>
          </a:xfrm>
          <a:prstGeom prst="curvedLeftArrow">
            <a:avLst/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Curved Left Arrow 43"/>
          <p:cNvSpPr/>
          <p:nvPr/>
        </p:nvSpPr>
        <p:spPr>
          <a:xfrm rot="860397">
            <a:off x="2678972" y="4472437"/>
            <a:ext cx="347730" cy="837127"/>
          </a:xfrm>
          <a:prstGeom prst="curvedLeftArrow">
            <a:avLst/>
          </a:prstGeom>
          <a:solidFill>
            <a:srgbClr val="FF6400"/>
          </a:solidFill>
          <a:ln>
            <a:solidFill>
              <a:srgbClr val="FF6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8" name="Straight Connector 47"/>
          <p:cNvCxnSpPr>
            <a:stCxn id="38" idx="3"/>
          </p:cNvCxnSpPr>
          <p:nvPr/>
        </p:nvCxnSpPr>
        <p:spPr>
          <a:xfrm>
            <a:off x="4146156" y="4977183"/>
            <a:ext cx="1431389" cy="21148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1026" idx="3"/>
          </p:cNvCxnSpPr>
          <p:nvPr/>
        </p:nvCxnSpPr>
        <p:spPr>
          <a:xfrm flipV="1">
            <a:off x="4154475" y="3787996"/>
            <a:ext cx="1616249" cy="987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/>
          <p:cNvSpPr/>
          <p:nvPr/>
        </p:nvSpPr>
        <p:spPr>
          <a:xfrm>
            <a:off x="5835121" y="3486215"/>
            <a:ext cx="553792" cy="231819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5792737" y="4890011"/>
            <a:ext cx="506024" cy="240953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6579491" y="1967008"/>
            <a:ext cx="824248" cy="259724"/>
          </a:xfrm>
          <a:prstGeom prst="ellipse">
            <a:avLst/>
          </a:prstGeom>
          <a:noFill/>
          <a:ln>
            <a:solidFill>
              <a:srgbClr val="FF6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6848258" y="5080097"/>
            <a:ext cx="939583" cy="258363"/>
          </a:xfrm>
          <a:prstGeom prst="ellipse">
            <a:avLst/>
          </a:prstGeom>
          <a:noFill/>
          <a:ln>
            <a:solidFill>
              <a:srgbClr val="FF6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ounded Rectangle 74"/>
          <p:cNvSpPr/>
          <p:nvPr/>
        </p:nvSpPr>
        <p:spPr>
          <a:xfrm>
            <a:off x="4534355" y="4001367"/>
            <a:ext cx="1030309" cy="643945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Intent translating into action</a:t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7739048" y="3638613"/>
            <a:ext cx="839273" cy="643945"/>
          </a:xfrm>
          <a:prstGeom prst="roundRect">
            <a:avLst/>
          </a:prstGeom>
          <a:solidFill>
            <a:srgbClr val="FF6400"/>
          </a:solidFill>
          <a:ln>
            <a:solidFill>
              <a:srgbClr val="FF64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bg1"/>
                </a:solidFill>
              </a:rPr>
              <a:t>642% </a:t>
            </a:r>
            <a:br>
              <a:rPr lang="en-US" sz="1200" b="1" dirty="0" smtClean="0">
                <a:solidFill>
                  <a:schemeClr val="bg1"/>
                </a:solidFill>
              </a:rPr>
            </a:br>
            <a:r>
              <a:rPr lang="en-US" sz="1200" b="1" dirty="0" smtClean="0">
                <a:solidFill>
                  <a:schemeClr val="bg1"/>
                </a:solidFill>
              </a:rPr>
              <a:t>ROI</a:t>
            </a:r>
          </a:p>
        </p:txBody>
      </p:sp>
      <p:cxnSp>
        <p:nvCxnSpPr>
          <p:cNvPr id="78" name="Shape 77"/>
          <p:cNvCxnSpPr>
            <a:stCxn id="72" idx="6"/>
            <a:endCxn id="76" idx="0"/>
          </p:cNvCxnSpPr>
          <p:nvPr/>
        </p:nvCxnSpPr>
        <p:spPr>
          <a:xfrm>
            <a:off x="7403739" y="2096870"/>
            <a:ext cx="754946" cy="1541743"/>
          </a:xfrm>
          <a:prstGeom prst="bentConnector2">
            <a:avLst/>
          </a:prstGeom>
          <a:ln>
            <a:solidFill>
              <a:srgbClr val="FF6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hape 79"/>
          <p:cNvCxnSpPr>
            <a:stCxn id="76" idx="2"/>
            <a:endCxn id="73" idx="6"/>
          </p:cNvCxnSpPr>
          <p:nvPr/>
        </p:nvCxnSpPr>
        <p:spPr>
          <a:xfrm rot="5400000">
            <a:off x="7509903" y="4560496"/>
            <a:ext cx="926721" cy="370844"/>
          </a:xfrm>
          <a:prstGeom prst="bentConnector2">
            <a:avLst/>
          </a:prstGeom>
          <a:ln>
            <a:solidFill>
              <a:srgbClr val="FF6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hape 81"/>
          <p:cNvCxnSpPr>
            <a:stCxn id="70" idx="2"/>
            <a:endCxn id="75" idx="0"/>
          </p:cNvCxnSpPr>
          <p:nvPr/>
        </p:nvCxnSpPr>
        <p:spPr>
          <a:xfrm rot="10800000" flipV="1">
            <a:off x="5049511" y="3602125"/>
            <a:ext cx="785611" cy="399242"/>
          </a:xfrm>
          <a:prstGeom prst="bentConnector2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hape 83"/>
          <p:cNvCxnSpPr>
            <a:stCxn id="71" idx="2"/>
            <a:endCxn id="75" idx="2"/>
          </p:cNvCxnSpPr>
          <p:nvPr/>
        </p:nvCxnSpPr>
        <p:spPr>
          <a:xfrm rot="10800000">
            <a:off x="5049511" y="4645312"/>
            <a:ext cx="743227" cy="365176"/>
          </a:xfrm>
          <a:prstGeom prst="bentConnector2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81000" y="943710"/>
            <a:ext cx="8534400" cy="4953000"/>
          </a:xfrm>
        </p:spPr>
        <p:txBody>
          <a:bodyPr/>
          <a:lstStyle/>
          <a:p>
            <a:r>
              <a:rPr lang="en-US" sz="1600" dirty="0" smtClean="0"/>
              <a:t>Brand.net media has delivered average offline purchase ROI of ~340%</a:t>
            </a:r>
          </a:p>
          <a:p>
            <a:r>
              <a:rPr lang="en-US" sz="1600" dirty="0" smtClean="0"/>
              <a:t>Outperformed lifetime Nielsen average by &gt;2X</a:t>
            </a:r>
          </a:p>
        </p:txBody>
      </p:sp>
      <p:sp>
        <p:nvSpPr>
          <p:cNvPr id="11267" name="Title 29"/>
          <p:cNvSpPr>
            <a:spLocks noGrp="1"/>
          </p:cNvSpPr>
          <p:nvPr>
            <p:ph type="title"/>
          </p:nvPr>
        </p:nvSpPr>
        <p:spPr>
          <a:xfrm>
            <a:off x="381000" y="325731"/>
            <a:ext cx="6449008" cy="430887"/>
          </a:xfrm>
        </p:spPr>
        <p:txBody>
          <a:bodyPr/>
          <a:lstStyle/>
          <a:p>
            <a:r>
              <a:rPr lang="en-US" dirty="0" smtClean="0"/>
              <a:t>Brand.net Results</a:t>
            </a:r>
          </a:p>
        </p:txBody>
      </p:sp>
      <p:pic>
        <p:nvPicPr>
          <p:cNvPr id="5" name="Picture 4" descr="chart_saleslink-offline-roi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5917" y="1685574"/>
            <a:ext cx="6903077" cy="4152549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5410200" y="1569720"/>
            <a:ext cx="1158240" cy="3834618"/>
            <a:chOff x="5410200" y="1569720"/>
            <a:chExt cx="1158240" cy="3834618"/>
          </a:xfrm>
        </p:grpSpPr>
        <p:grpSp>
          <p:nvGrpSpPr>
            <p:cNvPr id="13" name="Group 12"/>
            <p:cNvGrpSpPr/>
            <p:nvPr/>
          </p:nvGrpSpPr>
          <p:grpSpPr>
            <a:xfrm>
              <a:off x="5595779" y="1828831"/>
              <a:ext cx="812356" cy="3575507"/>
              <a:chOff x="5595779" y="1828831"/>
              <a:chExt cx="812356" cy="3575507"/>
            </a:xfrm>
          </p:grpSpPr>
          <p:sp>
            <p:nvSpPr>
              <p:cNvPr id="6" name="Rounded Rectangle 5"/>
              <p:cNvSpPr/>
              <p:nvPr/>
            </p:nvSpPr>
            <p:spPr bwMode="auto">
              <a:xfrm>
                <a:off x="5732585" y="2356337"/>
                <a:ext cx="550984" cy="3048001"/>
              </a:xfrm>
              <a:prstGeom prst="roundRect">
                <a:avLst/>
              </a:prstGeom>
              <a:noFill/>
              <a:ln w="76200" cap="flat" cmpd="sng" algn="ctr">
                <a:solidFill>
                  <a:srgbClr val="F2B3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" charset="0"/>
                </a:endParaRPr>
              </a:p>
            </p:txBody>
          </p:sp>
          <p:grpSp>
            <p:nvGrpSpPr>
              <p:cNvPr id="8" name="Group 9"/>
              <p:cNvGrpSpPr/>
              <p:nvPr/>
            </p:nvGrpSpPr>
            <p:grpSpPr>
              <a:xfrm>
                <a:off x="5595779" y="1828831"/>
                <a:ext cx="812356" cy="379323"/>
                <a:chOff x="6248400" y="3690256"/>
                <a:chExt cx="1828799" cy="914401"/>
              </a:xfrm>
            </p:grpSpPr>
            <p:sp>
              <p:nvSpPr>
                <p:cNvPr id="10" name="Rounded Rectangle 9"/>
                <p:cNvSpPr/>
                <p:nvPr/>
              </p:nvSpPr>
              <p:spPr bwMode="auto">
                <a:xfrm>
                  <a:off x="6248400" y="3690256"/>
                  <a:ext cx="1828799" cy="729343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pitchFamily="1" charset="0"/>
                  </a:endParaRPr>
                </a:p>
              </p:txBody>
            </p:sp>
            <p:sp>
              <p:nvSpPr>
                <p:cNvPr id="11" name="Rounded Rectangle 10"/>
                <p:cNvSpPr/>
                <p:nvPr/>
              </p:nvSpPr>
              <p:spPr bwMode="auto">
                <a:xfrm>
                  <a:off x="6553199" y="4125687"/>
                  <a:ext cx="1208314" cy="478970"/>
                </a:xfrm>
                <a:prstGeom prst="roundRect">
                  <a:avLst/>
                </a:prstGeom>
                <a:solidFill>
                  <a:schemeClr val="bg1"/>
                </a:solidFill>
                <a:ln w="9525" cap="flat" cmpd="sng" algn="ctr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pitchFamily="1" charset="0"/>
                  </a:endParaRPr>
                </a:p>
              </p:txBody>
            </p:sp>
          </p:grpSp>
        </p:grpSp>
        <p:pic>
          <p:nvPicPr>
            <p:cNvPr id="14" name="Picture 11" descr="DMF_PMS-Nourish.png"/>
            <p:cNvPicPr>
              <a:picLocks noChangeAspect="1"/>
            </p:cNvPicPr>
            <p:nvPr/>
          </p:nvPicPr>
          <p:blipFill>
            <a:blip r:embed="rId4" cstate="print"/>
            <a:srcRect r="76335" b="25894"/>
            <a:stretch>
              <a:fillRect/>
            </a:stretch>
          </p:blipFill>
          <p:spPr bwMode="auto">
            <a:xfrm>
              <a:off x="5410200" y="1569720"/>
              <a:ext cx="1158240" cy="792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380999" y="158969"/>
            <a:ext cx="8176847" cy="769441"/>
          </a:xfrm>
        </p:spPr>
        <p:txBody>
          <a:bodyPr/>
          <a:lstStyle/>
          <a:p>
            <a:r>
              <a:rPr lang="en-US" dirty="0" smtClean="0"/>
              <a:t>Why doesn’t BT or “audience targeting” deliver better offline sales results?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9075" y="3919049"/>
            <a:ext cx="302895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18288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400" dirty="0">
                <a:latin typeface="+mn-lt"/>
              </a:rPr>
              <a:t>Purchasers identified within Nielsen panel population </a:t>
            </a:r>
          </a:p>
          <a:p>
            <a:pPr marL="692150" lvl="1" indent="-234950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en-US" sz="1200" dirty="0">
                <a:latin typeface="+mn-lt"/>
              </a:rPr>
              <a:t>Nielsen panel = ~ </a:t>
            </a:r>
            <a:r>
              <a:rPr lang="en-US" sz="1200" dirty="0" smtClean="0">
                <a:latin typeface="+mn-lt"/>
              </a:rPr>
              <a:t>75K</a:t>
            </a:r>
            <a:endParaRPr lang="en-US" sz="1200" dirty="0">
              <a:latin typeface="+mn-lt"/>
            </a:endParaRPr>
          </a:p>
          <a:p>
            <a:pPr marL="692150" lvl="1" indent="-234950" fontAlgn="auto">
              <a:spcBef>
                <a:spcPts val="0"/>
              </a:spcBef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en-US" sz="1200" dirty="0">
                <a:latin typeface="+mn-lt"/>
              </a:rPr>
              <a:t>Purchasers = </a:t>
            </a:r>
            <a:r>
              <a:rPr lang="en-US" sz="1200" dirty="0" smtClean="0">
                <a:latin typeface="+mn-lt"/>
              </a:rPr>
              <a:t>~10K</a:t>
            </a:r>
            <a:endParaRPr lang="en-US" sz="1200" dirty="0">
              <a:latin typeface="+mn-lt"/>
            </a:endParaRPr>
          </a:p>
          <a:p>
            <a:pPr marL="342900" indent="-18288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endParaRPr lang="en-US" sz="400" dirty="0"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defRPr/>
            </a:pPr>
            <a:endParaRPr lang="en-US" sz="1400" dirty="0"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endParaRPr lang="en-US" sz="1400" dirty="0">
              <a:latin typeface="+mn-lt"/>
            </a:endParaRPr>
          </a:p>
        </p:txBody>
      </p:sp>
      <p:sp>
        <p:nvSpPr>
          <p:cNvPr id="15364" name="Oval 60"/>
          <p:cNvSpPr>
            <a:spLocks noChangeArrowheads="1"/>
          </p:cNvSpPr>
          <p:nvPr/>
        </p:nvSpPr>
        <p:spPr bwMode="auto">
          <a:xfrm>
            <a:off x="996950" y="2688736"/>
            <a:ext cx="1582738" cy="1111250"/>
          </a:xfrm>
          <a:prstGeom prst="ellips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Freeform 61"/>
          <p:cNvSpPr>
            <a:spLocks/>
          </p:cNvSpPr>
          <p:nvPr/>
        </p:nvSpPr>
        <p:spPr bwMode="auto">
          <a:xfrm>
            <a:off x="1638300" y="2887174"/>
            <a:ext cx="119063" cy="298450"/>
          </a:xfrm>
          <a:custGeom>
            <a:avLst/>
            <a:gdLst>
              <a:gd name="T0" fmla="*/ 218765356 w 378"/>
              <a:gd name="T1" fmla="*/ 2147483647 h 1008"/>
              <a:gd name="T2" fmla="*/ 218765356 w 378"/>
              <a:gd name="T3" fmla="*/ 2147483647 h 1008"/>
              <a:gd name="T4" fmla="*/ 2147483647 w 378"/>
              <a:gd name="T5" fmla="*/ 2147483647 h 1008"/>
              <a:gd name="T6" fmla="*/ 2147483647 w 378"/>
              <a:gd name="T7" fmla="*/ 2147483647 h 1008"/>
              <a:gd name="T8" fmla="*/ 1906284319 w 378"/>
              <a:gd name="T9" fmla="*/ 2147483647 h 1008"/>
              <a:gd name="T10" fmla="*/ 2147483647 w 378"/>
              <a:gd name="T11" fmla="*/ 2147483647 h 1008"/>
              <a:gd name="T12" fmla="*/ 2147483647 w 378"/>
              <a:gd name="T13" fmla="*/ 2147483647 h 1008"/>
              <a:gd name="T14" fmla="*/ 2147483647 w 378"/>
              <a:gd name="T15" fmla="*/ 2147483647 h 1008"/>
              <a:gd name="T16" fmla="*/ 2147483647 w 378"/>
              <a:gd name="T17" fmla="*/ 2147483647 h 1008"/>
              <a:gd name="T18" fmla="*/ 2147483647 w 378"/>
              <a:gd name="T19" fmla="*/ 2147483647 h 1008"/>
              <a:gd name="T20" fmla="*/ 2147483647 w 378"/>
              <a:gd name="T21" fmla="*/ 2147483647 h 1008"/>
              <a:gd name="T22" fmla="*/ 2147483647 w 378"/>
              <a:gd name="T23" fmla="*/ 2147483647 h 1008"/>
              <a:gd name="T24" fmla="*/ 2147483647 w 378"/>
              <a:gd name="T25" fmla="*/ 2147483647 h 1008"/>
              <a:gd name="T26" fmla="*/ 2147483647 w 378"/>
              <a:gd name="T27" fmla="*/ 2147483647 h 1008"/>
              <a:gd name="T28" fmla="*/ 2147483647 w 378"/>
              <a:gd name="T29" fmla="*/ 2147483647 h 1008"/>
              <a:gd name="T30" fmla="*/ 2147483647 w 378"/>
              <a:gd name="T31" fmla="*/ 2147483647 h 1008"/>
              <a:gd name="T32" fmla="*/ 2147483647 w 378"/>
              <a:gd name="T33" fmla="*/ 2147483647 h 1008"/>
              <a:gd name="T34" fmla="*/ 2147483647 w 378"/>
              <a:gd name="T35" fmla="*/ 2147483647 h 1008"/>
              <a:gd name="T36" fmla="*/ 2147483647 w 378"/>
              <a:gd name="T37" fmla="*/ 2147483647 h 1008"/>
              <a:gd name="T38" fmla="*/ 2147483647 w 378"/>
              <a:gd name="T39" fmla="*/ 2147483647 h 1008"/>
              <a:gd name="T40" fmla="*/ 2147483647 w 378"/>
              <a:gd name="T41" fmla="*/ 2147483647 h 1008"/>
              <a:gd name="T42" fmla="*/ 2147483647 w 378"/>
              <a:gd name="T43" fmla="*/ 2147483647 h 1008"/>
              <a:gd name="T44" fmla="*/ 2147483647 w 378"/>
              <a:gd name="T45" fmla="*/ 2147483647 h 1008"/>
              <a:gd name="T46" fmla="*/ 2147483647 w 378"/>
              <a:gd name="T47" fmla="*/ 2147483647 h 1008"/>
              <a:gd name="T48" fmla="*/ 2147483647 w 378"/>
              <a:gd name="T49" fmla="*/ 2147483647 h 1008"/>
              <a:gd name="T50" fmla="*/ 2147483647 w 378"/>
              <a:gd name="T51" fmla="*/ 2147483647 h 1008"/>
              <a:gd name="T52" fmla="*/ 2147483647 w 378"/>
              <a:gd name="T53" fmla="*/ 2147483647 h 1008"/>
              <a:gd name="T54" fmla="*/ 2147483647 w 378"/>
              <a:gd name="T55" fmla="*/ 2147483647 h 1008"/>
              <a:gd name="T56" fmla="*/ 2147483647 w 378"/>
              <a:gd name="T57" fmla="*/ 2147483647 h 1008"/>
              <a:gd name="T58" fmla="*/ 2147483647 w 378"/>
              <a:gd name="T59" fmla="*/ 2147483647 h 1008"/>
              <a:gd name="T60" fmla="*/ 2147483647 w 378"/>
              <a:gd name="T61" fmla="*/ 2147483647 h 1008"/>
              <a:gd name="T62" fmla="*/ 2147483647 w 378"/>
              <a:gd name="T63" fmla="*/ 2147483647 h 1008"/>
              <a:gd name="T64" fmla="*/ 2147483647 w 378"/>
              <a:gd name="T65" fmla="*/ 1946669854 h 1008"/>
              <a:gd name="T66" fmla="*/ 2147483647 w 378"/>
              <a:gd name="T67" fmla="*/ 259573642 h 1008"/>
              <a:gd name="T68" fmla="*/ 2147483647 w 378"/>
              <a:gd name="T69" fmla="*/ 0 h 1008"/>
              <a:gd name="T70" fmla="*/ 2147483647 w 378"/>
              <a:gd name="T71" fmla="*/ 337419405 h 1008"/>
              <a:gd name="T72" fmla="*/ 2147483647 w 378"/>
              <a:gd name="T73" fmla="*/ 2147483647 h 1008"/>
              <a:gd name="T74" fmla="*/ 2147483647 w 378"/>
              <a:gd name="T75" fmla="*/ 2147483647 h 1008"/>
              <a:gd name="T76" fmla="*/ 2147483647 w 378"/>
              <a:gd name="T77" fmla="*/ 2147483647 h 1008"/>
              <a:gd name="T78" fmla="*/ 1843780674 w 378"/>
              <a:gd name="T79" fmla="*/ 2147483647 h 100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378"/>
              <a:gd name="T121" fmla="*/ 0 h 1008"/>
              <a:gd name="T122" fmla="*/ 378 w 378"/>
              <a:gd name="T123" fmla="*/ 1008 h 100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378" h="1008">
                <a:moveTo>
                  <a:pt x="59" y="194"/>
                </a:moveTo>
                <a:lnTo>
                  <a:pt x="7" y="280"/>
                </a:lnTo>
                <a:lnTo>
                  <a:pt x="0" y="307"/>
                </a:lnTo>
                <a:lnTo>
                  <a:pt x="7" y="342"/>
                </a:lnTo>
                <a:lnTo>
                  <a:pt x="38" y="426"/>
                </a:lnTo>
                <a:lnTo>
                  <a:pt x="74" y="441"/>
                </a:lnTo>
                <a:lnTo>
                  <a:pt x="82" y="436"/>
                </a:lnTo>
                <a:lnTo>
                  <a:pt x="86" y="399"/>
                </a:lnTo>
                <a:lnTo>
                  <a:pt x="71" y="405"/>
                </a:lnTo>
                <a:lnTo>
                  <a:pt x="61" y="386"/>
                </a:lnTo>
                <a:lnTo>
                  <a:pt x="53" y="322"/>
                </a:lnTo>
                <a:lnTo>
                  <a:pt x="84" y="273"/>
                </a:lnTo>
                <a:lnTo>
                  <a:pt x="90" y="382"/>
                </a:lnTo>
                <a:lnTo>
                  <a:pt x="96" y="392"/>
                </a:lnTo>
                <a:lnTo>
                  <a:pt x="86" y="399"/>
                </a:lnTo>
                <a:lnTo>
                  <a:pt x="82" y="436"/>
                </a:lnTo>
                <a:lnTo>
                  <a:pt x="90" y="432"/>
                </a:lnTo>
                <a:lnTo>
                  <a:pt x="90" y="509"/>
                </a:lnTo>
                <a:lnTo>
                  <a:pt x="107" y="747"/>
                </a:lnTo>
                <a:lnTo>
                  <a:pt x="107" y="979"/>
                </a:lnTo>
                <a:lnTo>
                  <a:pt x="117" y="979"/>
                </a:lnTo>
                <a:lnTo>
                  <a:pt x="109" y="996"/>
                </a:lnTo>
                <a:lnTo>
                  <a:pt x="111" y="1006"/>
                </a:lnTo>
                <a:lnTo>
                  <a:pt x="145" y="1006"/>
                </a:lnTo>
                <a:lnTo>
                  <a:pt x="159" y="991"/>
                </a:lnTo>
                <a:lnTo>
                  <a:pt x="163" y="981"/>
                </a:lnTo>
                <a:lnTo>
                  <a:pt x="172" y="981"/>
                </a:lnTo>
                <a:lnTo>
                  <a:pt x="186" y="914"/>
                </a:lnTo>
                <a:lnTo>
                  <a:pt x="182" y="777"/>
                </a:lnTo>
                <a:lnTo>
                  <a:pt x="186" y="547"/>
                </a:lnTo>
                <a:lnTo>
                  <a:pt x="203" y="797"/>
                </a:lnTo>
                <a:lnTo>
                  <a:pt x="199" y="921"/>
                </a:lnTo>
                <a:lnTo>
                  <a:pt x="211" y="981"/>
                </a:lnTo>
                <a:lnTo>
                  <a:pt x="216" y="981"/>
                </a:lnTo>
                <a:lnTo>
                  <a:pt x="216" y="1002"/>
                </a:lnTo>
                <a:lnTo>
                  <a:pt x="220" y="1008"/>
                </a:lnTo>
                <a:lnTo>
                  <a:pt x="259" y="1006"/>
                </a:lnTo>
                <a:lnTo>
                  <a:pt x="263" y="1002"/>
                </a:lnTo>
                <a:lnTo>
                  <a:pt x="264" y="996"/>
                </a:lnTo>
                <a:lnTo>
                  <a:pt x="261" y="983"/>
                </a:lnTo>
                <a:lnTo>
                  <a:pt x="268" y="981"/>
                </a:lnTo>
                <a:lnTo>
                  <a:pt x="289" y="557"/>
                </a:lnTo>
                <a:lnTo>
                  <a:pt x="289" y="432"/>
                </a:lnTo>
                <a:lnTo>
                  <a:pt x="293" y="434"/>
                </a:lnTo>
                <a:lnTo>
                  <a:pt x="293" y="403"/>
                </a:lnTo>
                <a:lnTo>
                  <a:pt x="282" y="401"/>
                </a:lnTo>
                <a:lnTo>
                  <a:pt x="289" y="376"/>
                </a:lnTo>
                <a:lnTo>
                  <a:pt x="288" y="271"/>
                </a:lnTo>
                <a:lnTo>
                  <a:pt x="311" y="290"/>
                </a:lnTo>
                <a:lnTo>
                  <a:pt x="324" y="309"/>
                </a:lnTo>
                <a:lnTo>
                  <a:pt x="318" y="386"/>
                </a:lnTo>
                <a:lnTo>
                  <a:pt x="305" y="405"/>
                </a:lnTo>
                <a:lnTo>
                  <a:pt x="293" y="403"/>
                </a:lnTo>
                <a:lnTo>
                  <a:pt x="293" y="434"/>
                </a:lnTo>
                <a:lnTo>
                  <a:pt x="301" y="436"/>
                </a:lnTo>
                <a:lnTo>
                  <a:pt x="314" y="434"/>
                </a:lnTo>
                <a:lnTo>
                  <a:pt x="347" y="411"/>
                </a:lnTo>
                <a:lnTo>
                  <a:pt x="370" y="332"/>
                </a:lnTo>
                <a:lnTo>
                  <a:pt x="378" y="299"/>
                </a:lnTo>
                <a:lnTo>
                  <a:pt x="376" y="280"/>
                </a:lnTo>
                <a:lnTo>
                  <a:pt x="322" y="211"/>
                </a:lnTo>
                <a:lnTo>
                  <a:pt x="291" y="178"/>
                </a:lnTo>
                <a:lnTo>
                  <a:pt x="216" y="146"/>
                </a:lnTo>
                <a:lnTo>
                  <a:pt x="218" y="113"/>
                </a:lnTo>
                <a:lnTo>
                  <a:pt x="228" y="107"/>
                </a:lnTo>
                <a:lnTo>
                  <a:pt x="234" y="75"/>
                </a:lnTo>
                <a:lnTo>
                  <a:pt x="230" y="34"/>
                </a:lnTo>
                <a:lnTo>
                  <a:pt x="213" y="10"/>
                </a:lnTo>
                <a:lnTo>
                  <a:pt x="207" y="10"/>
                </a:lnTo>
                <a:lnTo>
                  <a:pt x="203" y="0"/>
                </a:lnTo>
                <a:lnTo>
                  <a:pt x="170" y="2"/>
                </a:lnTo>
                <a:lnTo>
                  <a:pt x="144" y="13"/>
                </a:lnTo>
                <a:lnTo>
                  <a:pt x="130" y="46"/>
                </a:lnTo>
                <a:lnTo>
                  <a:pt x="132" y="84"/>
                </a:lnTo>
                <a:lnTo>
                  <a:pt x="128" y="90"/>
                </a:lnTo>
                <a:lnTo>
                  <a:pt x="134" y="107"/>
                </a:lnTo>
                <a:lnTo>
                  <a:pt x="144" y="111"/>
                </a:lnTo>
                <a:lnTo>
                  <a:pt x="153" y="148"/>
                </a:lnTo>
                <a:lnTo>
                  <a:pt x="71" y="178"/>
                </a:lnTo>
                <a:lnTo>
                  <a:pt x="59" y="194"/>
                </a:lnTo>
                <a:close/>
              </a:path>
            </a:pathLst>
          </a:custGeom>
          <a:solidFill>
            <a:srgbClr val="FF0000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6" name="Freeform 61"/>
          <p:cNvSpPr>
            <a:spLocks/>
          </p:cNvSpPr>
          <p:nvPr/>
        </p:nvSpPr>
        <p:spPr bwMode="auto">
          <a:xfrm>
            <a:off x="1743075" y="2984011"/>
            <a:ext cx="138113" cy="311150"/>
          </a:xfrm>
          <a:custGeom>
            <a:avLst/>
            <a:gdLst>
              <a:gd name="T0" fmla="*/ 341496431 w 378"/>
              <a:gd name="T1" fmla="*/ 2147483647 h 1008"/>
              <a:gd name="T2" fmla="*/ 341496431 w 378"/>
              <a:gd name="T3" fmla="*/ 2147483647 h 1008"/>
              <a:gd name="T4" fmla="*/ 2147483647 w 378"/>
              <a:gd name="T5" fmla="*/ 2147483647 h 1008"/>
              <a:gd name="T6" fmla="*/ 2147483647 w 378"/>
              <a:gd name="T7" fmla="*/ 2147483647 h 1008"/>
              <a:gd name="T8" fmla="*/ 2147483647 w 378"/>
              <a:gd name="T9" fmla="*/ 2147483647 h 1008"/>
              <a:gd name="T10" fmla="*/ 2147483647 w 378"/>
              <a:gd name="T11" fmla="*/ 2147483647 h 1008"/>
              <a:gd name="T12" fmla="*/ 2147483647 w 378"/>
              <a:gd name="T13" fmla="*/ 2147483647 h 1008"/>
              <a:gd name="T14" fmla="*/ 2147483647 w 378"/>
              <a:gd name="T15" fmla="*/ 2147483647 h 1008"/>
              <a:gd name="T16" fmla="*/ 2147483647 w 378"/>
              <a:gd name="T17" fmla="*/ 2147483647 h 1008"/>
              <a:gd name="T18" fmla="*/ 2147483647 w 378"/>
              <a:gd name="T19" fmla="*/ 2147483647 h 1008"/>
              <a:gd name="T20" fmla="*/ 2147483647 w 378"/>
              <a:gd name="T21" fmla="*/ 2147483647 h 1008"/>
              <a:gd name="T22" fmla="*/ 2147483647 w 378"/>
              <a:gd name="T23" fmla="*/ 2147483647 h 1008"/>
              <a:gd name="T24" fmla="*/ 2147483647 w 378"/>
              <a:gd name="T25" fmla="*/ 2147483647 h 1008"/>
              <a:gd name="T26" fmla="*/ 2147483647 w 378"/>
              <a:gd name="T27" fmla="*/ 2147483647 h 1008"/>
              <a:gd name="T28" fmla="*/ 2147483647 w 378"/>
              <a:gd name="T29" fmla="*/ 2147483647 h 1008"/>
              <a:gd name="T30" fmla="*/ 2147483647 w 378"/>
              <a:gd name="T31" fmla="*/ 2147483647 h 1008"/>
              <a:gd name="T32" fmla="*/ 2147483647 w 378"/>
              <a:gd name="T33" fmla="*/ 2147483647 h 1008"/>
              <a:gd name="T34" fmla="*/ 2147483647 w 378"/>
              <a:gd name="T35" fmla="*/ 2147483647 h 1008"/>
              <a:gd name="T36" fmla="*/ 2147483647 w 378"/>
              <a:gd name="T37" fmla="*/ 2147483647 h 1008"/>
              <a:gd name="T38" fmla="*/ 2147483647 w 378"/>
              <a:gd name="T39" fmla="*/ 2147483647 h 1008"/>
              <a:gd name="T40" fmla="*/ 2147483647 w 378"/>
              <a:gd name="T41" fmla="*/ 2147483647 h 1008"/>
              <a:gd name="T42" fmla="*/ 2147483647 w 378"/>
              <a:gd name="T43" fmla="*/ 2147483647 h 1008"/>
              <a:gd name="T44" fmla="*/ 2147483647 w 378"/>
              <a:gd name="T45" fmla="*/ 2147483647 h 1008"/>
              <a:gd name="T46" fmla="*/ 2147483647 w 378"/>
              <a:gd name="T47" fmla="*/ 2147483647 h 1008"/>
              <a:gd name="T48" fmla="*/ 2147483647 w 378"/>
              <a:gd name="T49" fmla="*/ 2147483647 h 1008"/>
              <a:gd name="T50" fmla="*/ 2147483647 w 378"/>
              <a:gd name="T51" fmla="*/ 2147483647 h 1008"/>
              <a:gd name="T52" fmla="*/ 2147483647 w 378"/>
              <a:gd name="T53" fmla="*/ 2147483647 h 1008"/>
              <a:gd name="T54" fmla="*/ 2147483647 w 378"/>
              <a:gd name="T55" fmla="*/ 2147483647 h 1008"/>
              <a:gd name="T56" fmla="*/ 2147483647 w 378"/>
              <a:gd name="T57" fmla="*/ 2147483647 h 1008"/>
              <a:gd name="T58" fmla="*/ 2147483647 w 378"/>
              <a:gd name="T59" fmla="*/ 2147483647 h 1008"/>
              <a:gd name="T60" fmla="*/ 2147483647 w 378"/>
              <a:gd name="T61" fmla="*/ 2147483647 h 1008"/>
              <a:gd name="T62" fmla="*/ 2147483647 w 378"/>
              <a:gd name="T63" fmla="*/ 2147483647 h 1008"/>
              <a:gd name="T64" fmla="*/ 2147483647 w 378"/>
              <a:gd name="T65" fmla="*/ 2147483647 h 1008"/>
              <a:gd name="T66" fmla="*/ 2147483647 w 378"/>
              <a:gd name="T67" fmla="*/ 294140781 h 1008"/>
              <a:gd name="T68" fmla="*/ 2147483647 w 378"/>
              <a:gd name="T69" fmla="*/ 0 h 1008"/>
              <a:gd name="T70" fmla="*/ 2147483647 w 378"/>
              <a:gd name="T71" fmla="*/ 382373470 h 1008"/>
              <a:gd name="T72" fmla="*/ 2147483647 w 378"/>
              <a:gd name="T73" fmla="*/ 2147483647 h 1008"/>
              <a:gd name="T74" fmla="*/ 2147483647 w 378"/>
              <a:gd name="T75" fmla="*/ 2147483647 h 1008"/>
              <a:gd name="T76" fmla="*/ 2147483647 w 378"/>
              <a:gd name="T77" fmla="*/ 2147483647 h 1008"/>
              <a:gd name="T78" fmla="*/ 2147483647 w 378"/>
              <a:gd name="T79" fmla="*/ 2147483647 h 100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378"/>
              <a:gd name="T121" fmla="*/ 0 h 1008"/>
              <a:gd name="T122" fmla="*/ 378 w 378"/>
              <a:gd name="T123" fmla="*/ 1008 h 100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378" h="1008">
                <a:moveTo>
                  <a:pt x="59" y="194"/>
                </a:moveTo>
                <a:lnTo>
                  <a:pt x="7" y="280"/>
                </a:lnTo>
                <a:lnTo>
                  <a:pt x="0" y="307"/>
                </a:lnTo>
                <a:lnTo>
                  <a:pt x="7" y="342"/>
                </a:lnTo>
                <a:lnTo>
                  <a:pt x="38" y="426"/>
                </a:lnTo>
                <a:lnTo>
                  <a:pt x="74" y="441"/>
                </a:lnTo>
                <a:lnTo>
                  <a:pt x="82" y="436"/>
                </a:lnTo>
                <a:lnTo>
                  <a:pt x="86" y="399"/>
                </a:lnTo>
                <a:lnTo>
                  <a:pt x="71" y="405"/>
                </a:lnTo>
                <a:lnTo>
                  <a:pt x="61" y="386"/>
                </a:lnTo>
                <a:lnTo>
                  <a:pt x="53" y="322"/>
                </a:lnTo>
                <a:lnTo>
                  <a:pt x="84" y="273"/>
                </a:lnTo>
                <a:lnTo>
                  <a:pt x="90" y="382"/>
                </a:lnTo>
                <a:lnTo>
                  <a:pt x="96" y="392"/>
                </a:lnTo>
                <a:lnTo>
                  <a:pt x="86" y="399"/>
                </a:lnTo>
                <a:lnTo>
                  <a:pt x="82" y="436"/>
                </a:lnTo>
                <a:lnTo>
                  <a:pt x="90" y="432"/>
                </a:lnTo>
                <a:lnTo>
                  <a:pt x="90" y="509"/>
                </a:lnTo>
                <a:lnTo>
                  <a:pt x="107" y="747"/>
                </a:lnTo>
                <a:lnTo>
                  <a:pt x="107" y="979"/>
                </a:lnTo>
                <a:lnTo>
                  <a:pt x="117" y="979"/>
                </a:lnTo>
                <a:lnTo>
                  <a:pt x="109" y="996"/>
                </a:lnTo>
                <a:lnTo>
                  <a:pt x="111" y="1006"/>
                </a:lnTo>
                <a:lnTo>
                  <a:pt x="145" y="1006"/>
                </a:lnTo>
                <a:lnTo>
                  <a:pt x="159" y="991"/>
                </a:lnTo>
                <a:lnTo>
                  <a:pt x="163" y="981"/>
                </a:lnTo>
                <a:lnTo>
                  <a:pt x="172" y="981"/>
                </a:lnTo>
                <a:lnTo>
                  <a:pt x="186" y="914"/>
                </a:lnTo>
                <a:lnTo>
                  <a:pt x="182" y="777"/>
                </a:lnTo>
                <a:lnTo>
                  <a:pt x="186" y="547"/>
                </a:lnTo>
                <a:lnTo>
                  <a:pt x="203" y="797"/>
                </a:lnTo>
                <a:lnTo>
                  <a:pt x="199" y="921"/>
                </a:lnTo>
                <a:lnTo>
                  <a:pt x="211" y="981"/>
                </a:lnTo>
                <a:lnTo>
                  <a:pt x="216" y="981"/>
                </a:lnTo>
                <a:lnTo>
                  <a:pt x="216" y="1002"/>
                </a:lnTo>
                <a:lnTo>
                  <a:pt x="220" y="1008"/>
                </a:lnTo>
                <a:lnTo>
                  <a:pt x="259" y="1006"/>
                </a:lnTo>
                <a:lnTo>
                  <a:pt x="263" y="1002"/>
                </a:lnTo>
                <a:lnTo>
                  <a:pt x="264" y="996"/>
                </a:lnTo>
                <a:lnTo>
                  <a:pt x="261" y="983"/>
                </a:lnTo>
                <a:lnTo>
                  <a:pt x="268" y="981"/>
                </a:lnTo>
                <a:lnTo>
                  <a:pt x="289" y="557"/>
                </a:lnTo>
                <a:lnTo>
                  <a:pt x="289" y="432"/>
                </a:lnTo>
                <a:lnTo>
                  <a:pt x="293" y="434"/>
                </a:lnTo>
                <a:lnTo>
                  <a:pt x="293" y="403"/>
                </a:lnTo>
                <a:lnTo>
                  <a:pt x="282" y="401"/>
                </a:lnTo>
                <a:lnTo>
                  <a:pt x="289" y="376"/>
                </a:lnTo>
                <a:lnTo>
                  <a:pt x="288" y="271"/>
                </a:lnTo>
                <a:lnTo>
                  <a:pt x="311" y="290"/>
                </a:lnTo>
                <a:lnTo>
                  <a:pt x="324" y="309"/>
                </a:lnTo>
                <a:lnTo>
                  <a:pt x="318" y="386"/>
                </a:lnTo>
                <a:lnTo>
                  <a:pt x="305" y="405"/>
                </a:lnTo>
                <a:lnTo>
                  <a:pt x="293" y="403"/>
                </a:lnTo>
                <a:lnTo>
                  <a:pt x="293" y="434"/>
                </a:lnTo>
                <a:lnTo>
                  <a:pt x="301" y="436"/>
                </a:lnTo>
                <a:lnTo>
                  <a:pt x="314" y="434"/>
                </a:lnTo>
                <a:lnTo>
                  <a:pt x="347" y="411"/>
                </a:lnTo>
                <a:lnTo>
                  <a:pt x="370" y="332"/>
                </a:lnTo>
                <a:lnTo>
                  <a:pt x="378" y="299"/>
                </a:lnTo>
                <a:lnTo>
                  <a:pt x="376" y="280"/>
                </a:lnTo>
                <a:lnTo>
                  <a:pt x="322" y="211"/>
                </a:lnTo>
                <a:lnTo>
                  <a:pt x="291" y="178"/>
                </a:lnTo>
                <a:lnTo>
                  <a:pt x="216" y="146"/>
                </a:lnTo>
                <a:lnTo>
                  <a:pt x="218" y="113"/>
                </a:lnTo>
                <a:lnTo>
                  <a:pt x="228" y="107"/>
                </a:lnTo>
                <a:lnTo>
                  <a:pt x="234" y="75"/>
                </a:lnTo>
                <a:lnTo>
                  <a:pt x="230" y="34"/>
                </a:lnTo>
                <a:lnTo>
                  <a:pt x="213" y="10"/>
                </a:lnTo>
                <a:lnTo>
                  <a:pt x="207" y="10"/>
                </a:lnTo>
                <a:lnTo>
                  <a:pt x="203" y="0"/>
                </a:lnTo>
                <a:lnTo>
                  <a:pt x="170" y="2"/>
                </a:lnTo>
                <a:lnTo>
                  <a:pt x="144" y="13"/>
                </a:lnTo>
                <a:lnTo>
                  <a:pt x="130" y="46"/>
                </a:lnTo>
                <a:lnTo>
                  <a:pt x="132" y="84"/>
                </a:lnTo>
                <a:lnTo>
                  <a:pt x="128" y="90"/>
                </a:lnTo>
                <a:lnTo>
                  <a:pt x="134" y="107"/>
                </a:lnTo>
                <a:lnTo>
                  <a:pt x="144" y="111"/>
                </a:lnTo>
                <a:lnTo>
                  <a:pt x="153" y="148"/>
                </a:lnTo>
                <a:lnTo>
                  <a:pt x="71" y="178"/>
                </a:lnTo>
                <a:lnTo>
                  <a:pt x="59" y="194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77" name="Freeform 61"/>
          <p:cNvSpPr>
            <a:spLocks/>
          </p:cNvSpPr>
          <p:nvPr/>
        </p:nvSpPr>
        <p:spPr bwMode="auto">
          <a:xfrm>
            <a:off x="1293813" y="3123711"/>
            <a:ext cx="138112" cy="309563"/>
          </a:xfrm>
          <a:custGeom>
            <a:avLst/>
            <a:gdLst>
              <a:gd name="T0" fmla="*/ 341491401 w 378"/>
              <a:gd name="T1" fmla="*/ 2147483647 h 1008"/>
              <a:gd name="T2" fmla="*/ 341491401 w 378"/>
              <a:gd name="T3" fmla="*/ 2147483647 h 1008"/>
              <a:gd name="T4" fmla="*/ 2147483647 w 378"/>
              <a:gd name="T5" fmla="*/ 2147483647 h 1008"/>
              <a:gd name="T6" fmla="*/ 2147483647 w 378"/>
              <a:gd name="T7" fmla="*/ 2147483647 h 1008"/>
              <a:gd name="T8" fmla="*/ 2147483647 w 378"/>
              <a:gd name="T9" fmla="*/ 2147483647 h 1008"/>
              <a:gd name="T10" fmla="*/ 2147483647 w 378"/>
              <a:gd name="T11" fmla="*/ 2147483647 h 1008"/>
              <a:gd name="T12" fmla="*/ 2147483647 w 378"/>
              <a:gd name="T13" fmla="*/ 2147483647 h 1008"/>
              <a:gd name="T14" fmla="*/ 2147483647 w 378"/>
              <a:gd name="T15" fmla="*/ 2147483647 h 1008"/>
              <a:gd name="T16" fmla="*/ 2147483647 w 378"/>
              <a:gd name="T17" fmla="*/ 2147483647 h 1008"/>
              <a:gd name="T18" fmla="*/ 2147483647 w 378"/>
              <a:gd name="T19" fmla="*/ 2147483647 h 1008"/>
              <a:gd name="T20" fmla="*/ 2147483647 w 378"/>
              <a:gd name="T21" fmla="*/ 2147483647 h 1008"/>
              <a:gd name="T22" fmla="*/ 2147483647 w 378"/>
              <a:gd name="T23" fmla="*/ 2147483647 h 1008"/>
              <a:gd name="T24" fmla="*/ 2147483647 w 378"/>
              <a:gd name="T25" fmla="*/ 2147483647 h 1008"/>
              <a:gd name="T26" fmla="*/ 2147483647 w 378"/>
              <a:gd name="T27" fmla="*/ 2147483647 h 1008"/>
              <a:gd name="T28" fmla="*/ 2147483647 w 378"/>
              <a:gd name="T29" fmla="*/ 2147483647 h 1008"/>
              <a:gd name="T30" fmla="*/ 2147483647 w 378"/>
              <a:gd name="T31" fmla="*/ 2147483647 h 1008"/>
              <a:gd name="T32" fmla="*/ 2147483647 w 378"/>
              <a:gd name="T33" fmla="*/ 2147483647 h 1008"/>
              <a:gd name="T34" fmla="*/ 2147483647 w 378"/>
              <a:gd name="T35" fmla="*/ 2147483647 h 1008"/>
              <a:gd name="T36" fmla="*/ 2147483647 w 378"/>
              <a:gd name="T37" fmla="*/ 2147483647 h 1008"/>
              <a:gd name="T38" fmla="*/ 2147483647 w 378"/>
              <a:gd name="T39" fmla="*/ 2147483647 h 1008"/>
              <a:gd name="T40" fmla="*/ 2147483647 w 378"/>
              <a:gd name="T41" fmla="*/ 2147483647 h 1008"/>
              <a:gd name="T42" fmla="*/ 2147483647 w 378"/>
              <a:gd name="T43" fmla="*/ 2147483647 h 1008"/>
              <a:gd name="T44" fmla="*/ 2147483647 w 378"/>
              <a:gd name="T45" fmla="*/ 2147483647 h 1008"/>
              <a:gd name="T46" fmla="*/ 2147483647 w 378"/>
              <a:gd name="T47" fmla="*/ 2147483647 h 1008"/>
              <a:gd name="T48" fmla="*/ 2147483647 w 378"/>
              <a:gd name="T49" fmla="*/ 2147483647 h 1008"/>
              <a:gd name="T50" fmla="*/ 2147483647 w 378"/>
              <a:gd name="T51" fmla="*/ 2147483647 h 1008"/>
              <a:gd name="T52" fmla="*/ 2147483647 w 378"/>
              <a:gd name="T53" fmla="*/ 2147483647 h 1008"/>
              <a:gd name="T54" fmla="*/ 2147483647 w 378"/>
              <a:gd name="T55" fmla="*/ 2147483647 h 1008"/>
              <a:gd name="T56" fmla="*/ 2147483647 w 378"/>
              <a:gd name="T57" fmla="*/ 2147483647 h 1008"/>
              <a:gd name="T58" fmla="*/ 2147483647 w 378"/>
              <a:gd name="T59" fmla="*/ 2147483647 h 1008"/>
              <a:gd name="T60" fmla="*/ 2147483647 w 378"/>
              <a:gd name="T61" fmla="*/ 2147483647 h 1008"/>
              <a:gd name="T62" fmla="*/ 2147483647 w 378"/>
              <a:gd name="T63" fmla="*/ 2147483647 h 1008"/>
              <a:gd name="T64" fmla="*/ 2147483647 w 378"/>
              <a:gd name="T65" fmla="*/ 2147483647 h 1008"/>
              <a:gd name="T66" fmla="*/ 2147483647 w 378"/>
              <a:gd name="T67" fmla="*/ 289638881 h 1008"/>
              <a:gd name="T68" fmla="*/ 2147483647 w 378"/>
              <a:gd name="T69" fmla="*/ 0 h 1008"/>
              <a:gd name="T70" fmla="*/ 2147483647 w 378"/>
              <a:gd name="T71" fmla="*/ 376502376 h 1008"/>
              <a:gd name="T72" fmla="*/ 2147483647 w 378"/>
              <a:gd name="T73" fmla="*/ 2147483647 h 1008"/>
              <a:gd name="T74" fmla="*/ 2147483647 w 378"/>
              <a:gd name="T75" fmla="*/ 2147483647 h 1008"/>
              <a:gd name="T76" fmla="*/ 2147483647 w 378"/>
              <a:gd name="T77" fmla="*/ 2147483647 h 1008"/>
              <a:gd name="T78" fmla="*/ 2147483647 w 378"/>
              <a:gd name="T79" fmla="*/ 2147483647 h 100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378"/>
              <a:gd name="T121" fmla="*/ 0 h 1008"/>
              <a:gd name="T122" fmla="*/ 378 w 378"/>
              <a:gd name="T123" fmla="*/ 1008 h 100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378" h="1008">
                <a:moveTo>
                  <a:pt x="59" y="194"/>
                </a:moveTo>
                <a:lnTo>
                  <a:pt x="7" y="280"/>
                </a:lnTo>
                <a:lnTo>
                  <a:pt x="0" y="307"/>
                </a:lnTo>
                <a:lnTo>
                  <a:pt x="7" y="342"/>
                </a:lnTo>
                <a:lnTo>
                  <a:pt x="38" y="426"/>
                </a:lnTo>
                <a:lnTo>
                  <a:pt x="74" y="441"/>
                </a:lnTo>
                <a:lnTo>
                  <a:pt x="82" y="436"/>
                </a:lnTo>
                <a:lnTo>
                  <a:pt x="86" y="399"/>
                </a:lnTo>
                <a:lnTo>
                  <a:pt x="71" y="405"/>
                </a:lnTo>
                <a:lnTo>
                  <a:pt x="61" y="386"/>
                </a:lnTo>
                <a:lnTo>
                  <a:pt x="53" y="322"/>
                </a:lnTo>
                <a:lnTo>
                  <a:pt x="84" y="273"/>
                </a:lnTo>
                <a:lnTo>
                  <a:pt x="90" y="382"/>
                </a:lnTo>
                <a:lnTo>
                  <a:pt x="96" y="392"/>
                </a:lnTo>
                <a:lnTo>
                  <a:pt x="86" y="399"/>
                </a:lnTo>
                <a:lnTo>
                  <a:pt x="82" y="436"/>
                </a:lnTo>
                <a:lnTo>
                  <a:pt x="90" y="432"/>
                </a:lnTo>
                <a:lnTo>
                  <a:pt x="90" y="509"/>
                </a:lnTo>
                <a:lnTo>
                  <a:pt x="107" y="747"/>
                </a:lnTo>
                <a:lnTo>
                  <a:pt x="107" y="979"/>
                </a:lnTo>
                <a:lnTo>
                  <a:pt x="117" y="979"/>
                </a:lnTo>
                <a:lnTo>
                  <a:pt x="109" y="996"/>
                </a:lnTo>
                <a:lnTo>
                  <a:pt x="111" y="1006"/>
                </a:lnTo>
                <a:lnTo>
                  <a:pt x="145" y="1006"/>
                </a:lnTo>
                <a:lnTo>
                  <a:pt x="159" y="991"/>
                </a:lnTo>
                <a:lnTo>
                  <a:pt x="163" y="981"/>
                </a:lnTo>
                <a:lnTo>
                  <a:pt x="172" y="981"/>
                </a:lnTo>
                <a:lnTo>
                  <a:pt x="186" y="914"/>
                </a:lnTo>
                <a:lnTo>
                  <a:pt x="182" y="777"/>
                </a:lnTo>
                <a:lnTo>
                  <a:pt x="186" y="547"/>
                </a:lnTo>
                <a:lnTo>
                  <a:pt x="203" y="797"/>
                </a:lnTo>
                <a:lnTo>
                  <a:pt x="199" y="921"/>
                </a:lnTo>
                <a:lnTo>
                  <a:pt x="211" y="981"/>
                </a:lnTo>
                <a:lnTo>
                  <a:pt x="216" y="981"/>
                </a:lnTo>
                <a:lnTo>
                  <a:pt x="216" y="1002"/>
                </a:lnTo>
                <a:lnTo>
                  <a:pt x="220" y="1008"/>
                </a:lnTo>
                <a:lnTo>
                  <a:pt x="259" y="1006"/>
                </a:lnTo>
                <a:lnTo>
                  <a:pt x="263" y="1002"/>
                </a:lnTo>
                <a:lnTo>
                  <a:pt x="264" y="996"/>
                </a:lnTo>
                <a:lnTo>
                  <a:pt x="261" y="983"/>
                </a:lnTo>
                <a:lnTo>
                  <a:pt x="268" y="981"/>
                </a:lnTo>
                <a:lnTo>
                  <a:pt x="289" y="557"/>
                </a:lnTo>
                <a:lnTo>
                  <a:pt x="289" y="432"/>
                </a:lnTo>
                <a:lnTo>
                  <a:pt x="293" y="434"/>
                </a:lnTo>
                <a:lnTo>
                  <a:pt x="293" y="403"/>
                </a:lnTo>
                <a:lnTo>
                  <a:pt x="282" y="401"/>
                </a:lnTo>
                <a:lnTo>
                  <a:pt x="289" y="376"/>
                </a:lnTo>
                <a:lnTo>
                  <a:pt x="288" y="271"/>
                </a:lnTo>
                <a:lnTo>
                  <a:pt x="311" y="290"/>
                </a:lnTo>
                <a:lnTo>
                  <a:pt x="324" y="309"/>
                </a:lnTo>
                <a:lnTo>
                  <a:pt x="318" y="386"/>
                </a:lnTo>
                <a:lnTo>
                  <a:pt x="305" y="405"/>
                </a:lnTo>
                <a:lnTo>
                  <a:pt x="293" y="403"/>
                </a:lnTo>
                <a:lnTo>
                  <a:pt x="293" y="434"/>
                </a:lnTo>
                <a:lnTo>
                  <a:pt x="301" y="436"/>
                </a:lnTo>
                <a:lnTo>
                  <a:pt x="314" y="434"/>
                </a:lnTo>
                <a:lnTo>
                  <a:pt x="347" y="411"/>
                </a:lnTo>
                <a:lnTo>
                  <a:pt x="370" y="332"/>
                </a:lnTo>
                <a:lnTo>
                  <a:pt x="378" y="299"/>
                </a:lnTo>
                <a:lnTo>
                  <a:pt x="376" y="280"/>
                </a:lnTo>
                <a:lnTo>
                  <a:pt x="322" y="211"/>
                </a:lnTo>
                <a:lnTo>
                  <a:pt x="291" y="178"/>
                </a:lnTo>
                <a:lnTo>
                  <a:pt x="216" y="146"/>
                </a:lnTo>
                <a:lnTo>
                  <a:pt x="218" y="113"/>
                </a:lnTo>
                <a:lnTo>
                  <a:pt x="228" y="107"/>
                </a:lnTo>
                <a:lnTo>
                  <a:pt x="234" y="75"/>
                </a:lnTo>
                <a:lnTo>
                  <a:pt x="230" y="34"/>
                </a:lnTo>
                <a:lnTo>
                  <a:pt x="213" y="10"/>
                </a:lnTo>
                <a:lnTo>
                  <a:pt x="207" y="10"/>
                </a:lnTo>
                <a:lnTo>
                  <a:pt x="203" y="0"/>
                </a:lnTo>
                <a:lnTo>
                  <a:pt x="170" y="2"/>
                </a:lnTo>
                <a:lnTo>
                  <a:pt x="144" y="13"/>
                </a:lnTo>
                <a:lnTo>
                  <a:pt x="130" y="46"/>
                </a:lnTo>
                <a:lnTo>
                  <a:pt x="132" y="84"/>
                </a:lnTo>
                <a:lnTo>
                  <a:pt x="128" y="90"/>
                </a:lnTo>
                <a:lnTo>
                  <a:pt x="134" y="107"/>
                </a:lnTo>
                <a:lnTo>
                  <a:pt x="144" y="111"/>
                </a:lnTo>
                <a:lnTo>
                  <a:pt x="153" y="148"/>
                </a:lnTo>
                <a:lnTo>
                  <a:pt x="71" y="178"/>
                </a:lnTo>
                <a:lnTo>
                  <a:pt x="59" y="194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5404" name="Picture 7"/>
          <p:cNvPicPr>
            <a:picLocks noChangeAspect="1" noChangeArrowheads="1"/>
          </p:cNvPicPr>
          <p:nvPr/>
        </p:nvPicPr>
        <p:blipFill>
          <a:blip r:embed="rId3" cstate="print"/>
          <a:srcRect l="3185" t="24326" r="4442" b="30023"/>
          <a:stretch>
            <a:fillRect/>
          </a:stretch>
        </p:blipFill>
        <p:spPr bwMode="auto">
          <a:xfrm>
            <a:off x="411163" y="2563324"/>
            <a:ext cx="803275" cy="244475"/>
          </a:xfrm>
          <a:prstGeom prst="rect">
            <a:avLst/>
          </a:prstGeom>
          <a:noFill/>
          <a:ln w="9525" cap="rnd" algn="ctr">
            <a:solidFill>
              <a:schemeClr val="tx1"/>
            </a:solidFill>
            <a:prstDash val="sysDot"/>
            <a:miter lim="800000"/>
            <a:headEnd/>
            <a:tailEnd/>
          </a:ln>
        </p:spPr>
      </p:pic>
      <p:pic>
        <p:nvPicPr>
          <p:cNvPr id="15405" name="Picture 2" descr="Home">
            <a:hlinkClick r:id="rId4" tooltip="Nielsen Online Hom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4025" y="2199786"/>
            <a:ext cx="774700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407" name="Freeform 61"/>
          <p:cNvSpPr>
            <a:spLocks/>
          </p:cNvSpPr>
          <p:nvPr/>
        </p:nvSpPr>
        <p:spPr bwMode="auto">
          <a:xfrm>
            <a:off x="2090738" y="3285636"/>
            <a:ext cx="119062" cy="296863"/>
          </a:xfrm>
          <a:custGeom>
            <a:avLst/>
            <a:gdLst>
              <a:gd name="T0" fmla="*/ 218761629 w 378"/>
              <a:gd name="T1" fmla="*/ 2147483647 h 1008"/>
              <a:gd name="T2" fmla="*/ 218761629 w 378"/>
              <a:gd name="T3" fmla="*/ 2147483647 h 1008"/>
              <a:gd name="T4" fmla="*/ 2147483647 w 378"/>
              <a:gd name="T5" fmla="*/ 2147483647 h 1008"/>
              <a:gd name="T6" fmla="*/ 2147483647 w 378"/>
              <a:gd name="T7" fmla="*/ 2147483647 h 1008"/>
              <a:gd name="T8" fmla="*/ 1906253190 w 378"/>
              <a:gd name="T9" fmla="*/ 2147483647 h 1008"/>
              <a:gd name="T10" fmla="*/ 2147483647 w 378"/>
              <a:gd name="T11" fmla="*/ 2147483647 h 1008"/>
              <a:gd name="T12" fmla="*/ 2147483647 w 378"/>
              <a:gd name="T13" fmla="*/ 2147483647 h 1008"/>
              <a:gd name="T14" fmla="*/ 2147483647 w 378"/>
              <a:gd name="T15" fmla="*/ 2147483647 h 1008"/>
              <a:gd name="T16" fmla="*/ 2147483647 w 378"/>
              <a:gd name="T17" fmla="*/ 2147483647 h 1008"/>
              <a:gd name="T18" fmla="*/ 2147483647 w 378"/>
              <a:gd name="T19" fmla="*/ 2147483647 h 1008"/>
              <a:gd name="T20" fmla="*/ 2147483647 w 378"/>
              <a:gd name="T21" fmla="*/ 2147483647 h 1008"/>
              <a:gd name="T22" fmla="*/ 2147483647 w 378"/>
              <a:gd name="T23" fmla="*/ 2147483647 h 1008"/>
              <a:gd name="T24" fmla="*/ 2147483647 w 378"/>
              <a:gd name="T25" fmla="*/ 2147483647 h 1008"/>
              <a:gd name="T26" fmla="*/ 2147483647 w 378"/>
              <a:gd name="T27" fmla="*/ 2147483647 h 1008"/>
              <a:gd name="T28" fmla="*/ 2147483647 w 378"/>
              <a:gd name="T29" fmla="*/ 2147483647 h 1008"/>
              <a:gd name="T30" fmla="*/ 2147483647 w 378"/>
              <a:gd name="T31" fmla="*/ 2147483647 h 1008"/>
              <a:gd name="T32" fmla="*/ 2147483647 w 378"/>
              <a:gd name="T33" fmla="*/ 2147483647 h 1008"/>
              <a:gd name="T34" fmla="*/ 2147483647 w 378"/>
              <a:gd name="T35" fmla="*/ 2147483647 h 1008"/>
              <a:gd name="T36" fmla="*/ 2147483647 w 378"/>
              <a:gd name="T37" fmla="*/ 2147483647 h 1008"/>
              <a:gd name="T38" fmla="*/ 2147483647 w 378"/>
              <a:gd name="T39" fmla="*/ 2147483647 h 1008"/>
              <a:gd name="T40" fmla="*/ 2147483647 w 378"/>
              <a:gd name="T41" fmla="*/ 2147483647 h 1008"/>
              <a:gd name="T42" fmla="*/ 2147483647 w 378"/>
              <a:gd name="T43" fmla="*/ 2147483647 h 1008"/>
              <a:gd name="T44" fmla="*/ 2147483647 w 378"/>
              <a:gd name="T45" fmla="*/ 2147483647 h 1008"/>
              <a:gd name="T46" fmla="*/ 2147483647 w 378"/>
              <a:gd name="T47" fmla="*/ 2147483647 h 1008"/>
              <a:gd name="T48" fmla="*/ 2147483647 w 378"/>
              <a:gd name="T49" fmla="*/ 2147483647 h 1008"/>
              <a:gd name="T50" fmla="*/ 2147483647 w 378"/>
              <a:gd name="T51" fmla="*/ 2147483647 h 1008"/>
              <a:gd name="T52" fmla="*/ 2147483647 w 378"/>
              <a:gd name="T53" fmla="*/ 2147483647 h 1008"/>
              <a:gd name="T54" fmla="*/ 2147483647 w 378"/>
              <a:gd name="T55" fmla="*/ 2147483647 h 1008"/>
              <a:gd name="T56" fmla="*/ 2147483647 w 378"/>
              <a:gd name="T57" fmla="*/ 2147483647 h 1008"/>
              <a:gd name="T58" fmla="*/ 2147483647 w 378"/>
              <a:gd name="T59" fmla="*/ 2147483647 h 1008"/>
              <a:gd name="T60" fmla="*/ 2147483647 w 378"/>
              <a:gd name="T61" fmla="*/ 2147483647 h 1008"/>
              <a:gd name="T62" fmla="*/ 2147483647 w 378"/>
              <a:gd name="T63" fmla="*/ 2147483647 h 1008"/>
              <a:gd name="T64" fmla="*/ 2147483647 w 378"/>
              <a:gd name="T65" fmla="*/ 1915787825 h 1008"/>
              <a:gd name="T66" fmla="*/ 2147483647 w 378"/>
              <a:gd name="T67" fmla="*/ 255432658 h 1008"/>
              <a:gd name="T68" fmla="*/ 2147483647 w 378"/>
              <a:gd name="T69" fmla="*/ 0 h 1008"/>
              <a:gd name="T70" fmla="*/ 2147483647 w 378"/>
              <a:gd name="T71" fmla="*/ 332105829 h 1008"/>
              <a:gd name="T72" fmla="*/ 2147483647 w 378"/>
              <a:gd name="T73" fmla="*/ 2145721121 h 1008"/>
              <a:gd name="T74" fmla="*/ 2147483647 w 378"/>
              <a:gd name="T75" fmla="*/ 2147483647 h 1008"/>
              <a:gd name="T76" fmla="*/ 2147483647 w 378"/>
              <a:gd name="T77" fmla="*/ 2147483647 h 1008"/>
              <a:gd name="T78" fmla="*/ 1843748810 w 378"/>
              <a:gd name="T79" fmla="*/ 2147483647 h 100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378"/>
              <a:gd name="T121" fmla="*/ 0 h 1008"/>
              <a:gd name="T122" fmla="*/ 378 w 378"/>
              <a:gd name="T123" fmla="*/ 1008 h 100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378" h="1008">
                <a:moveTo>
                  <a:pt x="59" y="194"/>
                </a:moveTo>
                <a:lnTo>
                  <a:pt x="7" y="280"/>
                </a:lnTo>
                <a:lnTo>
                  <a:pt x="0" y="307"/>
                </a:lnTo>
                <a:lnTo>
                  <a:pt x="7" y="342"/>
                </a:lnTo>
                <a:lnTo>
                  <a:pt x="38" y="426"/>
                </a:lnTo>
                <a:lnTo>
                  <a:pt x="74" y="441"/>
                </a:lnTo>
                <a:lnTo>
                  <a:pt x="82" y="436"/>
                </a:lnTo>
                <a:lnTo>
                  <a:pt x="86" y="399"/>
                </a:lnTo>
                <a:lnTo>
                  <a:pt x="71" y="405"/>
                </a:lnTo>
                <a:lnTo>
                  <a:pt x="61" y="386"/>
                </a:lnTo>
                <a:lnTo>
                  <a:pt x="53" y="322"/>
                </a:lnTo>
                <a:lnTo>
                  <a:pt x="84" y="273"/>
                </a:lnTo>
                <a:lnTo>
                  <a:pt x="90" y="382"/>
                </a:lnTo>
                <a:lnTo>
                  <a:pt x="96" y="392"/>
                </a:lnTo>
                <a:lnTo>
                  <a:pt x="86" y="399"/>
                </a:lnTo>
                <a:lnTo>
                  <a:pt x="82" y="436"/>
                </a:lnTo>
                <a:lnTo>
                  <a:pt x="90" y="432"/>
                </a:lnTo>
                <a:lnTo>
                  <a:pt x="90" y="509"/>
                </a:lnTo>
                <a:lnTo>
                  <a:pt x="107" y="747"/>
                </a:lnTo>
                <a:lnTo>
                  <a:pt x="107" y="979"/>
                </a:lnTo>
                <a:lnTo>
                  <a:pt x="117" y="979"/>
                </a:lnTo>
                <a:lnTo>
                  <a:pt x="109" y="996"/>
                </a:lnTo>
                <a:lnTo>
                  <a:pt x="111" y="1006"/>
                </a:lnTo>
                <a:lnTo>
                  <a:pt x="145" y="1006"/>
                </a:lnTo>
                <a:lnTo>
                  <a:pt x="159" y="991"/>
                </a:lnTo>
                <a:lnTo>
                  <a:pt x="163" y="981"/>
                </a:lnTo>
                <a:lnTo>
                  <a:pt x="172" y="981"/>
                </a:lnTo>
                <a:lnTo>
                  <a:pt x="186" y="914"/>
                </a:lnTo>
                <a:lnTo>
                  <a:pt x="182" y="777"/>
                </a:lnTo>
                <a:lnTo>
                  <a:pt x="186" y="547"/>
                </a:lnTo>
                <a:lnTo>
                  <a:pt x="203" y="797"/>
                </a:lnTo>
                <a:lnTo>
                  <a:pt x="199" y="921"/>
                </a:lnTo>
                <a:lnTo>
                  <a:pt x="211" y="981"/>
                </a:lnTo>
                <a:lnTo>
                  <a:pt x="216" y="981"/>
                </a:lnTo>
                <a:lnTo>
                  <a:pt x="216" y="1002"/>
                </a:lnTo>
                <a:lnTo>
                  <a:pt x="220" y="1008"/>
                </a:lnTo>
                <a:lnTo>
                  <a:pt x="259" y="1006"/>
                </a:lnTo>
                <a:lnTo>
                  <a:pt x="263" y="1002"/>
                </a:lnTo>
                <a:lnTo>
                  <a:pt x="264" y="996"/>
                </a:lnTo>
                <a:lnTo>
                  <a:pt x="261" y="983"/>
                </a:lnTo>
                <a:lnTo>
                  <a:pt x="268" y="981"/>
                </a:lnTo>
                <a:lnTo>
                  <a:pt x="289" y="557"/>
                </a:lnTo>
                <a:lnTo>
                  <a:pt x="289" y="432"/>
                </a:lnTo>
                <a:lnTo>
                  <a:pt x="293" y="434"/>
                </a:lnTo>
                <a:lnTo>
                  <a:pt x="293" y="403"/>
                </a:lnTo>
                <a:lnTo>
                  <a:pt x="282" y="401"/>
                </a:lnTo>
                <a:lnTo>
                  <a:pt x="289" y="376"/>
                </a:lnTo>
                <a:lnTo>
                  <a:pt x="288" y="271"/>
                </a:lnTo>
                <a:lnTo>
                  <a:pt x="311" y="290"/>
                </a:lnTo>
                <a:lnTo>
                  <a:pt x="324" y="309"/>
                </a:lnTo>
                <a:lnTo>
                  <a:pt x="318" y="386"/>
                </a:lnTo>
                <a:lnTo>
                  <a:pt x="305" y="405"/>
                </a:lnTo>
                <a:lnTo>
                  <a:pt x="293" y="403"/>
                </a:lnTo>
                <a:lnTo>
                  <a:pt x="293" y="434"/>
                </a:lnTo>
                <a:lnTo>
                  <a:pt x="301" y="436"/>
                </a:lnTo>
                <a:lnTo>
                  <a:pt x="314" y="434"/>
                </a:lnTo>
                <a:lnTo>
                  <a:pt x="347" y="411"/>
                </a:lnTo>
                <a:lnTo>
                  <a:pt x="370" y="332"/>
                </a:lnTo>
                <a:lnTo>
                  <a:pt x="378" y="299"/>
                </a:lnTo>
                <a:lnTo>
                  <a:pt x="376" y="280"/>
                </a:lnTo>
                <a:lnTo>
                  <a:pt x="322" y="211"/>
                </a:lnTo>
                <a:lnTo>
                  <a:pt x="291" y="178"/>
                </a:lnTo>
                <a:lnTo>
                  <a:pt x="216" y="146"/>
                </a:lnTo>
                <a:lnTo>
                  <a:pt x="218" y="113"/>
                </a:lnTo>
                <a:lnTo>
                  <a:pt x="228" y="107"/>
                </a:lnTo>
                <a:lnTo>
                  <a:pt x="234" y="75"/>
                </a:lnTo>
                <a:lnTo>
                  <a:pt x="230" y="34"/>
                </a:lnTo>
                <a:lnTo>
                  <a:pt x="213" y="10"/>
                </a:lnTo>
                <a:lnTo>
                  <a:pt x="207" y="10"/>
                </a:lnTo>
                <a:lnTo>
                  <a:pt x="203" y="0"/>
                </a:lnTo>
                <a:lnTo>
                  <a:pt x="170" y="2"/>
                </a:lnTo>
                <a:lnTo>
                  <a:pt x="144" y="13"/>
                </a:lnTo>
                <a:lnTo>
                  <a:pt x="130" y="46"/>
                </a:lnTo>
                <a:lnTo>
                  <a:pt x="132" y="84"/>
                </a:lnTo>
                <a:lnTo>
                  <a:pt x="128" y="90"/>
                </a:lnTo>
                <a:lnTo>
                  <a:pt x="134" y="107"/>
                </a:lnTo>
                <a:lnTo>
                  <a:pt x="144" y="111"/>
                </a:lnTo>
                <a:lnTo>
                  <a:pt x="153" y="148"/>
                </a:lnTo>
                <a:lnTo>
                  <a:pt x="71" y="178"/>
                </a:lnTo>
                <a:lnTo>
                  <a:pt x="59" y="194"/>
                </a:lnTo>
                <a:close/>
              </a:path>
            </a:pathLst>
          </a:custGeom>
          <a:solidFill>
            <a:srgbClr val="FF0000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408" name="Freeform 61"/>
          <p:cNvSpPr>
            <a:spLocks/>
          </p:cNvSpPr>
          <p:nvPr/>
        </p:nvSpPr>
        <p:spPr bwMode="auto">
          <a:xfrm>
            <a:off x="1498600" y="2960199"/>
            <a:ext cx="139700" cy="309562"/>
          </a:xfrm>
          <a:custGeom>
            <a:avLst/>
            <a:gdLst>
              <a:gd name="T0" fmla="*/ 353350432 w 378"/>
              <a:gd name="T1" fmla="*/ 2147483647 h 1008"/>
              <a:gd name="T2" fmla="*/ 353350432 w 378"/>
              <a:gd name="T3" fmla="*/ 2147483647 h 1008"/>
              <a:gd name="T4" fmla="*/ 2147483647 w 378"/>
              <a:gd name="T5" fmla="*/ 2147483647 h 1008"/>
              <a:gd name="T6" fmla="*/ 2147483647 w 378"/>
              <a:gd name="T7" fmla="*/ 2147483647 h 1008"/>
              <a:gd name="T8" fmla="*/ 2147483647 w 378"/>
              <a:gd name="T9" fmla="*/ 2147483647 h 1008"/>
              <a:gd name="T10" fmla="*/ 2147483647 w 378"/>
              <a:gd name="T11" fmla="*/ 2147483647 h 1008"/>
              <a:gd name="T12" fmla="*/ 2147483647 w 378"/>
              <a:gd name="T13" fmla="*/ 2147483647 h 1008"/>
              <a:gd name="T14" fmla="*/ 2147483647 w 378"/>
              <a:gd name="T15" fmla="*/ 2147483647 h 1008"/>
              <a:gd name="T16" fmla="*/ 2147483647 w 378"/>
              <a:gd name="T17" fmla="*/ 2147483647 h 1008"/>
              <a:gd name="T18" fmla="*/ 2147483647 w 378"/>
              <a:gd name="T19" fmla="*/ 2147483647 h 1008"/>
              <a:gd name="T20" fmla="*/ 2147483647 w 378"/>
              <a:gd name="T21" fmla="*/ 2147483647 h 1008"/>
              <a:gd name="T22" fmla="*/ 2147483647 w 378"/>
              <a:gd name="T23" fmla="*/ 2147483647 h 1008"/>
              <a:gd name="T24" fmla="*/ 2147483647 w 378"/>
              <a:gd name="T25" fmla="*/ 2147483647 h 1008"/>
              <a:gd name="T26" fmla="*/ 2147483647 w 378"/>
              <a:gd name="T27" fmla="*/ 2147483647 h 1008"/>
              <a:gd name="T28" fmla="*/ 2147483647 w 378"/>
              <a:gd name="T29" fmla="*/ 2147483647 h 1008"/>
              <a:gd name="T30" fmla="*/ 2147483647 w 378"/>
              <a:gd name="T31" fmla="*/ 2147483647 h 1008"/>
              <a:gd name="T32" fmla="*/ 2147483647 w 378"/>
              <a:gd name="T33" fmla="*/ 2147483647 h 1008"/>
              <a:gd name="T34" fmla="*/ 2147483647 w 378"/>
              <a:gd name="T35" fmla="*/ 2147483647 h 1008"/>
              <a:gd name="T36" fmla="*/ 2147483647 w 378"/>
              <a:gd name="T37" fmla="*/ 2147483647 h 1008"/>
              <a:gd name="T38" fmla="*/ 2147483647 w 378"/>
              <a:gd name="T39" fmla="*/ 2147483647 h 1008"/>
              <a:gd name="T40" fmla="*/ 2147483647 w 378"/>
              <a:gd name="T41" fmla="*/ 2147483647 h 1008"/>
              <a:gd name="T42" fmla="*/ 2147483647 w 378"/>
              <a:gd name="T43" fmla="*/ 2147483647 h 1008"/>
              <a:gd name="T44" fmla="*/ 2147483647 w 378"/>
              <a:gd name="T45" fmla="*/ 2147483647 h 1008"/>
              <a:gd name="T46" fmla="*/ 2147483647 w 378"/>
              <a:gd name="T47" fmla="*/ 2147483647 h 1008"/>
              <a:gd name="T48" fmla="*/ 2147483647 w 378"/>
              <a:gd name="T49" fmla="*/ 2147483647 h 1008"/>
              <a:gd name="T50" fmla="*/ 2147483647 w 378"/>
              <a:gd name="T51" fmla="*/ 2147483647 h 1008"/>
              <a:gd name="T52" fmla="*/ 2147483647 w 378"/>
              <a:gd name="T53" fmla="*/ 2147483647 h 1008"/>
              <a:gd name="T54" fmla="*/ 2147483647 w 378"/>
              <a:gd name="T55" fmla="*/ 2147483647 h 1008"/>
              <a:gd name="T56" fmla="*/ 2147483647 w 378"/>
              <a:gd name="T57" fmla="*/ 2147483647 h 1008"/>
              <a:gd name="T58" fmla="*/ 2147483647 w 378"/>
              <a:gd name="T59" fmla="*/ 2147483647 h 1008"/>
              <a:gd name="T60" fmla="*/ 2147483647 w 378"/>
              <a:gd name="T61" fmla="*/ 2147483647 h 1008"/>
              <a:gd name="T62" fmla="*/ 2147483647 w 378"/>
              <a:gd name="T63" fmla="*/ 2147483647 h 1008"/>
              <a:gd name="T64" fmla="*/ 2147483647 w 378"/>
              <a:gd name="T65" fmla="*/ 2147483647 h 1008"/>
              <a:gd name="T66" fmla="*/ 2147483647 w 378"/>
              <a:gd name="T67" fmla="*/ 289637024 h 1008"/>
              <a:gd name="T68" fmla="*/ 2147483647 w 378"/>
              <a:gd name="T69" fmla="*/ 0 h 1008"/>
              <a:gd name="T70" fmla="*/ 2147483647 w 378"/>
              <a:gd name="T71" fmla="*/ 376499931 h 1008"/>
              <a:gd name="T72" fmla="*/ 2147483647 w 378"/>
              <a:gd name="T73" fmla="*/ 2147483647 h 1008"/>
              <a:gd name="T74" fmla="*/ 2147483647 w 378"/>
              <a:gd name="T75" fmla="*/ 2147483647 h 1008"/>
              <a:gd name="T76" fmla="*/ 2147483647 w 378"/>
              <a:gd name="T77" fmla="*/ 2147483647 h 1008"/>
              <a:gd name="T78" fmla="*/ 2147483647 w 378"/>
              <a:gd name="T79" fmla="*/ 2147483647 h 100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378"/>
              <a:gd name="T121" fmla="*/ 0 h 1008"/>
              <a:gd name="T122" fmla="*/ 378 w 378"/>
              <a:gd name="T123" fmla="*/ 1008 h 100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378" h="1008">
                <a:moveTo>
                  <a:pt x="59" y="194"/>
                </a:moveTo>
                <a:lnTo>
                  <a:pt x="7" y="280"/>
                </a:lnTo>
                <a:lnTo>
                  <a:pt x="0" y="307"/>
                </a:lnTo>
                <a:lnTo>
                  <a:pt x="7" y="342"/>
                </a:lnTo>
                <a:lnTo>
                  <a:pt x="38" y="426"/>
                </a:lnTo>
                <a:lnTo>
                  <a:pt x="74" y="441"/>
                </a:lnTo>
                <a:lnTo>
                  <a:pt x="82" y="436"/>
                </a:lnTo>
                <a:lnTo>
                  <a:pt x="86" y="399"/>
                </a:lnTo>
                <a:lnTo>
                  <a:pt x="71" y="405"/>
                </a:lnTo>
                <a:lnTo>
                  <a:pt x="61" y="386"/>
                </a:lnTo>
                <a:lnTo>
                  <a:pt x="53" y="322"/>
                </a:lnTo>
                <a:lnTo>
                  <a:pt x="84" y="273"/>
                </a:lnTo>
                <a:lnTo>
                  <a:pt x="90" y="382"/>
                </a:lnTo>
                <a:lnTo>
                  <a:pt x="96" y="392"/>
                </a:lnTo>
                <a:lnTo>
                  <a:pt x="86" y="399"/>
                </a:lnTo>
                <a:lnTo>
                  <a:pt x="82" y="436"/>
                </a:lnTo>
                <a:lnTo>
                  <a:pt x="90" y="432"/>
                </a:lnTo>
                <a:lnTo>
                  <a:pt x="90" y="509"/>
                </a:lnTo>
                <a:lnTo>
                  <a:pt x="107" y="747"/>
                </a:lnTo>
                <a:lnTo>
                  <a:pt x="107" y="979"/>
                </a:lnTo>
                <a:lnTo>
                  <a:pt x="117" y="979"/>
                </a:lnTo>
                <a:lnTo>
                  <a:pt x="109" y="996"/>
                </a:lnTo>
                <a:lnTo>
                  <a:pt x="111" y="1006"/>
                </a:lnTo>
                <a:lnTo>
                  <a:pt x="145" y="1006"/>
                </a:lnTo>
                <a:lnTo>
                  <a:pt x="159" y="991"/>
                </a:lnTo>
                <a:lnTo>
                  <a:pt x="163" y="981"/>
                </a:lnTo>
                <a:lnTo>
                  <a:pt x="172" y="981"/>
                </a:lnTo>
                <a:lnTo>
                  <a:pt x="186" y="914"/>
                </a:lnTo>
                <a:lnTo>
                  <a:pt x="182" y="777"/>
                </a:lnTo>
                <a:lnTo>
                  <a:pt x="186" y="547"/>
                </a:lnTo>
                <a:lnTo>
                  <a:pt x="203" y="797"/>
                </a:lnTo>
                <a:lnTo>
                  <a:pt x="199" y="921"/>
                </a:lnTo>
                <a:lnTo>
                  <a:pt x="211" y="981"/>
                </a:lnTo>
                <a:lnTo>
                  <a:pt x="216" y="981"/>
                </a:lnTo>
                <a:lnTo>
                  <a:pt x="216" y="1002"/>
                </a:lnTo>
                <a:lnTo>
                  <a:pt x="220" y="1008"/>
                </a:lnTo>
                <a:lnTo>
                  <a:pt x="259" y="1006"/>
                </a:lnTo>
                <a:lnTo>
                  <a:pt x="263" y="1002"/>
                </a:lnTo>
                <a:lnTo>
                  <a:pt x="264" y="996"/>
                </a:lnTo>
                <a:lnTo>
                  <a:pt x="261" y="983"/>
                </a:lnTo>
                <a:lnTo>
                  <a:pt x="268" y="981"/>
                </a:lnTo>
                <a:lnTo>
                  <a:pt x="289" y="557"/>
                </a:lnTo>
                <a:lnTo>
                  <a:pt x="289" y="432"/>
                </a:lnTo>
                <a:lnTo>
                  <a:pt x="293" y="434"/>
                </a:lnTo>
                <a:lnTo>
                  <a:pt x="293" y="403"/>
                </a:lnTo>
                <a:lnTo>
                  <a:pt x="282" y="401"/>
                </a:lnTo>
                <a:lnTo>
                  <a:pt x="289" y="376"/>
                </a:lnTo>
                <a:lnTo>
                  <a:pt x="288" y="271"/>
                </a:lnTo>
                <a:lnTo>
                  <a:pt x="311" y="290"/>
                </a:lnTo>
                <a:lnTo>
                  <a:pt x="324" y="309"/>
                </a:lnTo>
                <a:lnTo>
                  <a:pt x="318" y="386"/>
                </a:lnTo>
                <a:lnTo>
                  <a:pt x="305" y="405"/>
                </a:lnTo>
                <a:lnTo>
                  <a:pt x="293" y="403"/>
                </a:lnTo>
                <a:lnTo>
                  <a:pt x="293" y="434"/>
                </a:lnTo>
                <a:lnTo>
                  <a:pt x="301" y="436"/>
                </a:lnTo>
                <a:lnTo>
                  <a:pt x="314" y="434"/>
                </a:lnTo>
                <a:lnTo>
                  <a:pt x="347" y="411"/>
                </a:lnTo>
                <a:lnTo>
                  <a:pt x="370" y="332"/>
                </a:lnTo>
                <a:lnTo>
                  <a:pt x="378" y="299"/>
                </a:lnTo>
                <a:lnTo>
                  <a:pt x="376" y="280"/>
                </a:lnTo>
                <a:lnTo>
                  <a:pt x="322" y="211"/>
                </a:lnTo>
                <a:lnTo>
                  <a:pt x="291" y="178"/>
                </a:lnTo>
                <a:lnTo>
                  <a:pt x="216" y="146"/>
                </a:lnTo>
                <a:lnTo>
                  <a:pt x="218" y="113"/>
                </a:lnTo>
                <a:lnTo>
                  <a:pt x="228" y="107"/>
                </a:lnTo>
                <a:lnTo>
                  <a:pt x="234" y="75"/>
                </a:lnTo>
                <a:lnTo>
                  <a:pt x="230" y="34"/>
                </a:lnTo>
                <a:lnTo>
                  <a:pt x="213" y="10"/>
                </a:lnTo>
                <a:lnTo>
                  <a:pt x="207" y="10"/>
                </a:lnTo>
                <a:lnTo>
                  <a:pt x="203" y="0"/>
                </a:lnTo>
                <a:lnTo>
                  <a:pt x="170" y="2"/>
                </a:lnTo>
                <a:lnTo>
                  <a:pt x="144" y="13"/>
                </a:lnTo>
                <a:lnTo>
                  <a:pt x="130" y="46"/>
                </a:lnTo>
                <a:lnTo>
                  <a:pt x="132" y="84"/>
                </a:lnTo>
                <a:lnTo>
                  <a:pt x="128" y="90"/>
                </a:lnTo>
                <a:lnTo>
                  <a:pt x="134" y="107"/>
                </a:lnTo>
                <a:lnTo>
                  <a:pt x="144" y="111"/>
                </a:lnTo>
                <a:lnTo>
                  <a:pt x="153" y="148"/>
                </a:lnTo>
                <a:lnTo>
                  <a:pt x="71" y="178"/>
                </a:lnTo>
                <a:lnTo>
                  <a:pt x="59" y="194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409" name="Freeform 61"/>
          <p:cNvSpPr>
            <a:spLocks/>
          </p:cNvSpPr>
          <p:nvPr/>
        </p:nvSpPr>
        <p:spPr bwMode="auto">
          <a:xfrm>
            <a:off x="1897063" y="2920511"/>
            <a:ext cx="138112" cy="311150"/>
          </a:xfrm>
          <a:custGeom>
            <a:avLst/>
            <a:gdLst>
              <a:gd name="T0" fmla="*/ 341491401 w 378"/>
              <a:gd name="T1" fmla="*/ 2147483647 h 1008"/>
              <a:gd name="T2" fmla="*/ 341491401 w 378"/>
              <a:gd name="T3" fmla="*/ 2147483647 h 1008"/>
              <a:gd name="T4" fmla="*/ 2147483647 w 378"/>
              <a:gd name="T5" fmla="*/ 2147483647 h 1008"/>
              <a:gd name="T6" fmla="*/ 2147483647 w 378"/>
              <a:gd name="T7" fmla="*/ 2147483647 h 1008"/>
              <a:gd name="T8" fmla="*/ 2147483647 w 378"/>
              <a:gd name="T9" fmla="*/ 2147483647 h 1008"/>
              <a:gd name="T10" fmla="*/ 2147483647 w 378"/>
              <a:gd name="T11" fmla="*/ 2147483647 h 1008"/>
              <a:gd name="T12" fmla="*/ 2147483647 w 378"/>
              <a:gd name="T13" fmla="*/ 2147483647 h 1008"/>
              <a:gd name="T14" fmla="*/ 2147483647 w 378"/>
              <a:gd name="T15" fmla="*/ 2147483647 h 1008"/>
              <a:gd name="T16" fmla="*/ 2147483647 w 378"/>
              <a:gd name="T17" fmla="*/ 2147483647 h 1008"/>
              <a:gd name="T18" fmla="*/ 2147483647 w 378"/>
              <a:gd name="T19" fmla="*/ 2147483647 h 1008"/>
              <a:gd name="T20" fmla="*/ 2147483647 w 378"/>
              <a:gd name="T21" fmla="*/ 2147483647 h 1008"/>
              <a:gd name="T22" fmla="*/ 2147483647 w 378"/>
              <a:gd name="T23" fmla="*/ 2147483647 h 1008"/>
              <a:gd name="T24" fmla="*/ 2147483647 w 378"/>
              <a:gd name="T25" fmla="*/ 2147483647 h 1008"/>
              <a:gd name="T26" fmla="*/ 2147483647 w 378"/>
              <a:gd name="T27" fmla="*/ 2147483647 h 1008"/>
              <a:gd name="T28" fmla="*/ 2147483647 w 378"/>
              <a:gd name="T29" fmla="*/ 2147483647 h 1008"/>
              <a:gd name="T30" fmla="*/ 2147483647 w 378"/>
              <a:gd name="T31" fmla="*/ 2147483647 h 1008"/>
              <a:gd name="T32" fmla="*/ 2147483647 w 378"/>
              <a:gd name="T33" fmla="*/ 2147483647 h 1008"/>
              <a:gd name="T34" fmla="*/ 2147483647 w 378"/>
              <a:gd name="T35" fmla="*/ 2147483647 h 1008"/>
              <a:gd name="T36" fmla="*/ 2147483647 w 378"/>
              <a:gd name="T37" fmla="*/ 2147483647 h 1008"/>
              <a:gd name="T38" fmla="*/ 2147483647 w 378"/>
              <a:gd name="T39" fmla="*/ 2147483647 h 1008"/>
              <a:gd name="T40" fmla="*/ 2147483647 w 378"/>
              <a:gd name="T41" fmla="*/ 2147483647 h 1008"/>
              <a:gd name="T42" fmla="*/ 2147483647 w 378"/>
              <a:gd name="T43" fmla="*/ 2147483647 h 1008"/>
              <a:gd name="T44" fmla="*/ 2147483647 w 378"/>
              <a:gd name="T45" fmla="*/ 2147483647 h 1008"/>
              <a:gd name="T46" fmla="*/ 2147483647 w 378"/>
              <a:gd name="T47" fmla="*/ 2147483647 h 1008"/>
              <a:gd name="T48" fmla="*/ 2147483647 w 378"/>
              <a:gd name="T49" fmla="*/ 2147483647 h 1008"/>
              <a:gd name="T50" fmla="*/ 2147483647 w 378"/>
              <a:gd name="T51" fmla="*/ 2147483647 h 1008"/>
              <a:gd name="T52" fmla="*/ 2147483647 w 378"/>
              <a:gd name="T53" fmla="*/ 2147483647 h 1008"/>
              <a:gd name="T54" fmla="*/ 2147483647 w 378"/>
              <a:gd name="T55" fmla="*/ 2147483647 h 1008"/>
              <a:gd name="T56" fmla="*/ 2147483647 w 378"/>
              <a:gd name="T57" fmla="*/ 2147483647 h 1008"/>
              <a:gd name="T58" fmla="*/ 2147483647 w 378"/>
              <a:gd name="T59" fmla="*/ 2147483647 h 1008"/>
              <a:gd name="T60" fmla="*/ 2147483647 w 378"/>
              <a:gd name="T61" fmla="*/ 2147483647 h 1008"/>
              <a:gd name="T62" fmla="*/ 2147483647 w 378"/>
              <a:gd name="T63" fmla="*/ 2147483647 h 1008"/>
              <a:gd name="T64" fmla="*/ 2147483647 w 378"/>
              <a:gd name="T65" fmla="*/ 2147483647 h 1008"/>
              <a:gd name="T66" fmla="*/ 2147483647 w 378"/>
              <a:gd name="T67" fmla="*/ 294140781 h 1008"/>
              <a:gd name="T68" fmla="*/ 2147483647 w 378"/>
              <a:gd name="T69" fmla="*/ 0 h 1008"/>
              <a:gd name="T70" fmla="*/ 2147483647 w 378"/>
              <a:gd name="T71" fmla="*/ 382373470 h 1008"/>
              <a:gd name="T72" fmla="*/ 2147483647 w 378"/>
              <a:gd name="T73" fmla="*/ 2147483647 h 1008"/>
              <a:gd name="T74" fmla="*/ 2147483647 w 378"/>
              <a:gd name="T75" fmla="*/ 2147483647 h 1008"/>
              <a:gd name="T76" fmla="*/ 2147483647 w 378"/>
              <a:gd name="T77" fmla="*/ 2147483647 h 1008"/>
              <a:gd name="T78" fmla="*/ 2147483647 w 378"/>
              <a:gd name="T79" fmla="*/ 2147483647 h 100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378"/>
              <a:gd name="T121" fmla="*/ 0 h 1008"/>
              <a:gd name="T122" fmla="*/ 378 w 378"/>
              <a:gd name="T123" fmla="*/ 1008 h 100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378" h="1008">
                <a:moveTo>
                  <a:pt x="59" y="194"/>
                </a:moveTo>
                <a:lnTo>
                  <a:pt x="7" y="280"/>
                </a:lnTo>
                <a:lnTo>
                  <a:pt x="0" y="307"/>
                </a:lnTo>
                <a:lnTo>
                  <a:pt x="7" y="342"/>
                </a:lnTo>
                <a:lnTo>
                  <a:pt x="38" y="426"/>
                </a:lnTo>
                <a:lnTo>
                  <a:pt x="74" y="441"/>
                </a:lnTo>
                <a:lnTo>
                  <a:pt x="82" y="436"/>
                </a:lnTo>
                <a:lnTo>
                  <a:pt x="86" y="399"/>
                </a:lnTo>
                <a:lnTo>
                  <a:pt x="71" y="405"/>
                </a:lnTo>
                <a:lnTo>
                  <a:pt x="61" y="386"/>
                </a:lnTo>
                <a:lnTo>
                  <a:pt x="53" y="322"/>
                </a:lnTo>
                <a:lnTo>
                  <a:pt x="84" y="273"/>
                </a:lnTo>
                <a:lnTo>
                  <a:pt x="90" y="382"/>
                </a:lnTo>
                <a:lnTo>
                  <a:pt x="96" y="392"/>
                </a:lnTo>
                <a:lnTo>
                  <a:pt x="86" y="399"/>
                </a:lnTo>
                <a:lnTo>
                  <a:pt x="82" y="436"/>
                </a:lnTo>
                <a:lnTo>
                  <a:pt x="90" y="432"/>
                </a:lnTo>
                <a:lnTo>
                  <a:pt x="90" y="509"/>
                </a:lnTo>
                <a:lnTo>
                  <a:pt x="107" y="747"/>
                </a:lnTo>
                <a:lnTo>
                  <a:pt x="107" y="979"/>
                </a:lnTo>
                <a:lnTo>
                  <a:pt x="117" y="979"/>
                </a:lnTo>
                <a:lnTo>
                  <a:pt x="109" y="996"/>
                </a:lnTo>
                <a:lnTo>
                  <a:pt x="111" y="1006"/>
                </a:lnTo>
                <a:lnTo>
                  <a:pt x="145" y="1006"/>
                </a:lnTo>
                <a:lnTo>
                  <a:pt x="159" y="991"/>
                </a:lnTo>
                <a:lnTo>
                  <a:pt x="163" y="981"/>
                </a:lnTo>
                <a:lnTo>
                  <a:pt x="172" y="981"/>
                </a:lnTo>
                <a:lnTo>
                  <a:pt x="186" y="914"/>
                </a:lnTo>
                <a:lnTo>
                  <a:pt x="182" y="777"/>
                </a:lnTo>
                <a:lnTo>
                  <a:pt x="186" y="547"/>
                </a:lnTo>
                <a:lnTo>
                  <a:pt x="203" y="797"/>
                </a:lnTo>
                <a:lnTo>
                  <a:pt x="199" y="921"/>
                </a:lnTo>
                <a:lnTo>
                  <a:pt x="211" y="981"/>
                </a:lnTo>
                <a:lnTo>
                  <a:pt x="216" y="981"/>
                </a:lnTo>
                <a:lnTo>
                  <a:pt x="216" y="1002"/>
                </a:lnTo>
                <a:lnTo>
                  <a:pt x="220" y="1008"/>
                </a:lnTo>
                <a:lnTo>
                  <a:pt x="259" y="1006"/>
                </a:lnTo>
                <a:lnTo>
                  <a:pt x="263" y="1002"/>
                </a:lnTo>
                <a:lnTo>
                  <a:pt x="264" y="996"/>
                </a:lnTo>
                <a:lnTo>
                  <a:pt x="261" y="983"/>
                </a:lnTo>
                <a:lnTo>
                  <a:pt x="268" y="981"/>
                </a:lnTo>
                <a:lnTo>
                  <a:pt x="289" y="557"/>
                </a:lnTo>
                <a:lnTo>
                  <a:pt x="289" y="432"/>
                </a:lnTo>
                <a:lnTo>
                  <a:pt x="293" y="434"/>
                </a:lnTo>
                <a:lnTo>
                  <a:pt x="293" y="403"/>
                </a:lnTo>
                <a:lnTo>
                  <a:pt x="282" y="401"/>
                </a:lnTo>
                <a:lnTo>
                  <a:pt x="289" y="376"/>
                </a:lnTo>
                <a:lnTo>
                  <a:pt x="288" y="271"/>
                </a:lnTo>
                <a:lnTo>
                  <a:pt x="311" y="290"/>
                </a:lnTo>
                <a:lnTo>
                  <a:pt x="324" y="309"/>
                </a:lnTo>
                <a:lnTo>
                  <a:pt x="318" y="386"/>
                </a:lnTo>
                <a:lnTo>
                  <a:pt x="305" y="405"/>
                </a:lnTo>
                <a:lnTo>
                  <a:pt x="293" y="403"/>
                </a:lnTo>
                <a:lnTo>
                  <a:pt x="293" y="434"/>
                </a:lnTo>
                <a:lnTo>
                  <a:pt x="301" y="436"/>
                </a:lnTo>
                <a:lnTo>
                  <a:pt x="314" y="434"/>
                </a:lnTo>
                <a:lnTo>
                  <a:pt x="347" y="411"/>
                </a:lnTo>
                <a:lnTo>
                  <a:pt x="370" y="332"/>
                </a:lnTo>
                <a:lnTo>
                  <a:pt x="378" y="299"/>
                </a:lnTo>
                <a:lnTo>
                  <a:pt x="376" y="280"/>
                </a:lnTo>
                <a:lnTo>
                  <a:pt x="322" y="211"/>
                </a:lnTo>
                <a:lnTo>
                  <a:pt x="291" y="178"/>
                </a:lnTo>
                <a:lnTo>
                  <a:pt x="216" y="146"/>
                </a:lnTo>
                <a:lnTo>
                  <a:pt x="218" y="113"/>
                </a:lnTo>
                <a:lnTo>
                  <a:pt x="228" y="107"/>
                </a:lnTo>
                <a:lnTo>
                  <a:pt x="234" y="75"/>
                </a:lnTo>
                <a:lnTo>
                  <a:pt x="230" y="34"/>
                </a:lnTo>
                <a:lnTo>
                  <a:pt x="213" y="10"/>
                </a:lnTo>
                <a:lnTo>
                  <a:pt x="207" y="10"/>
                </a:lnTo>
                <a:lnTo>
                  <a:pt x="203" y="0"/>
                </a:lnTo>
                <a:lnTo>
                  <a:pt x="170" y="2"/>
                </a:lnTo>
                <a:lnTo>
                  <a:pt x="144" y="13"/>
                </a:lnTo>
                <a:lnTo>
                  <a:pt x="130" y="46"/>
                </a:lnTo>
                <a:lnTo>
                  <a:pt x="132" y="84"/>
                </a:lnTo>
                <a:lnTo>
                  <a:pt x="128" y="90"/>
                </a:lnTo>
                <a:lnTo>
                  <a:pt x="134" y="107"/>
                </a:lnTo>
                <a:lnTo>
                  <a:pt x="144" y="111"/>
                </a:lnTo>
                <a:lnTo>
                  <a:pt x="153" y="148"/>
                </a:lnTo>
                <a:lnTo>
                  <a:pt x="71" y="178"/>
                </a:lnTo>
                <a:lnTo>
                  <a:pt x="59" y="194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410" name="Freeform 61"/>
          <p:cNvSpPr>
            <a:spLocks/>
          </p:cNvSpPr>
          <p:nvPr/>
        </p:nvSpPr>
        <p:spPr bwMode="auto">
          <a:xfrm>
            <a:off x="1995488" y="3250711"/>
            <a:ext cx="138112" cy="309563"/>
          </a:xfrm>
          <a:custGeom>
            <a:avLst/>
            <a:gdLst>
              <a:gd name="T0" fmla="*/ 341491401 w 378"/>
              <a:gd name="T1" fmla="*/ 2147483647 h 1008"/>
              <a:gd name="T2" fmla="*/ 341491401 w 378"/>
              <a:gd name="T3" fmla="*/ 2147483647 h 1008"/>
              <a:gd name="T4" fmla="*/ 2147483647 w 378"/>
              <a:gd name="T5" fmla="*/ 2147483647 h 1008"/>
              <a:gd name="T6" fmla="*/ 2147483647 w 378"/>
              <a:gd name="T7" fmla="*/ 2147483647 h 1008"/>
              <a:gd name="T8" fmla="*/ 2147483647 w 378"/>
              <a:gd name="T9" fmla="*/ 2147483647 h 1008"/>
              <a:gd name="T10" fmla="*/ 2147483647 w 378"/>
              <a:gd name="T11" fmla="*/ 2147483647 h 1008"/>
              <a:gd name="T12" fmla="*/ 2147483647 w 378"/>
              <a:gd name="T13" fmla="*/ 2147483647 h 1008"/>
              <a:gd name="T14" fmla="*/ 2147483647 w 378"/>
              <a:gd name="T15" fmla="*/ 2147483647 h 1008"/>
              <a:gd name="T16" fmla="*/ 2147483647 w 378"/>
              <a:gd name="T17" fmla="*/ 2147483647 h 1008"/>
              <a:gd name="T18" fmla="*/ 2147483647 w 378"/>
              <a:gd name="T19" fmla="*/ 2147483647 h 1008"/>
              <a:gd name="T20" fmla="*/ 2147483647 w 378"/>
              <a:gd name="T21" fmla="*/ 2147483647 h 1008"/>
              <a:gd name="T22" fmla="*/ 2147483647 w 378"/>
              <a:gd name="T23" fmla="*/ 2147483647 h 1008"/>
              <a:gd name="T24" fmla="*/ 2147483647 w 378"/>
              <a:gd name="T25" fmla="*/ 2147483647 h 1008"/>
              <a:gd name="T26" fmla="*/ 2147483647 w 378"/>
              <a:gd name="T27" fmla="*/ 2147483647 h 1008"/>
              <a:gd name="T28" fmla="*/ 2147483647 w 378"/>
              <a:gd name="T29" fmla="*/ 2147483647 h 1008"/>
              <a:gd name="T30" fmla="*/ 2147483647 w 378"/>
              <a:gd name="T31" fmla="*/ 2147483647 h 1008"/>
              <a:gd name="T32" fmla="*/ 2147483647 w 378"/>
              <a:gd name="T33" fmla="*/ 2147483647 h 1008"/>
              <a:gd name="T34" fmla="*/ 2147483647 w 378"/>
              <a:gd name="T35" fmla="*/ 2147483647 h 1008"/>
              <a:gd name="T36" fmla="*/ 2147483647 w 378"/>
              <a:gd name="T37" fmla="*/ 2147483647 h 1008"/>
              <a:gd name="T38" fmla="*/ 2147483647 w 378"/>
              <a:gd name="T39" fmla="*/ 2147483647 h 1008"/>
              <a:gd name="T40" fmla="*/ 2147483647 w 378"/>
              <a:gd name="T41" fmla="*/ 2147483647 h 1008"/>
              <a:gd name="T42" fmla="*/ 2147483647 w 378"/>
              <a:gd name="T43" fmla="*/ 2147483647 h 1008"/>
              <a:gd name="T44" fmla="*/ 2147483647 w 378"/>
              <a:gd name="T45" fmla="*/ 2147483647 h 1008"/>
              <a:gd name="T46" fmla="*/ 2147483647 w 378"/>
              <a:gd name="T47" fmla="*/ 2147483647 h 1008"/>
              <a:gd name="T48" fmla="*/ 2147483647 w 378"/>
              <a:gd name="T49" fmla="*/ 2147483647 h 1008"/>
              <a:gd name="T50" fmla="*/ 2147483647 w 378"/>
              <a:gd name="T51" fmla="*/ 2147483647 h 1008"/>
              <a:gd name="T52" fmla="*/ 2147483647 w 378"/>
              <a:gd name="T53" fmla="*/ 2147483647 h 1008"/>
              <a:gd name="T54" fmla="*/ 2147483647 w 378"/>
              <a:gd name="T55" fmla="*/ 2147483647 h 1008"/>
              <a:gd name="T56" fmla="*/ 2147483647 w 378"/>
              <a:gd name="T57" fmla="*/ 2147483647 h 1008"/>
              <a:gd name="T58" fmla="*/ 2147483647 w 378"/>
              <a:gd name="T59" fmla="*/ 2147483647 h 1008"/>
              <a:gd name="T60" fmla="*/ 2147483647 w 378"/>
              <a:gd name="T61" fmla="*/ 2147483647 h 1008"/>
              <a:gd name="T62" fmla="*/ 2147483647 w 378"/>
              <a:gd name="T63" fmla="*/ 2147483647 h 1008"/>
              <a:gd name="T64" fmla="*/ 2147483647 w 378"/>
              <a:gd name="T65" fmla="*/ 2147483647 h 1008"/>
              <a:gd name="T66" fmla="*/ 2147483647 w 378"/>
              <a:gd name="T67" fmla="*/ 289638881 h 1008"/>
              <a:gd name="T68" fmla="*/ 2147483647 w 378"/>
              <a:gd name="T69" fmla="*/ 0 h 1008"/>
              <a:gd name="T70" fmla="*/ 2147483647 w 378"/>
              <a:gd name="T71" fmla="*/ 376502376 h 1008"/>
              <a:gd name="T72" fmla="*/ 2147483647 w 378"/>
              <a:gd name="T73" fmla="*/ 2147483647 h 1008"/>
              <a:gd name="T74" fmla="*/ 2147483647 w 378"/>
              <a:gd name="T75" fmla="*/ 2147483647 h 1008"/>
              <a:gd name="T76" fmla="*/ 2147483647 w 378"/>
              <a:gd name="T77" fmla="*/ 2147483647 h 1008"/>
              <a:gd name="T78" fmla="*/ 2147483647 w 378"/>
              <a:gd name="T79" fmla="*/ 2147483647 h 100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378"/>
              <a:gd name="T121" fmla="*/ 0 h 1008"/>
              <a:gd name="T122" fmla="*/ 378 w 378"/>
              <a:gd name="T123" fmla="*/ 1008 h 100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378" h="1008">
                <a:moveTo>
                  <a:pt x="59" y="194"/>
                </a:moveTo>
                <a:lnTo>
                  <a:pt x="7" y="280"/>
                </a:lnTo>
                <a:lnTo>
                  <a:pt x="0" y="307"/>
                </a:lnTo>
                <a:lnTo>
                  <a:pt x="7" y="342"/>
                </a:lnTo>
                <a:lnTo>
                  <a:pt x="38" y="426"/>
                </a:lnTo>
                <a:lnTo>
                  <a:pt x="74" y="441"/>
                </a:lnTo>
                <a:lnTo>
                  <a:pt x="82" y="436"/>
                </a:lnTo>
                <a:lnTo>
                  <a:pt x="86" y="399"/>
                </a:lnTo>
                <a:lnTo>
                  <a:pt x="71" y="405"/>
                </a:lnTo>
                <a:lnTo>
                  <a:pt x="61" y="386"/>
                </a:lnTo>
                <a:lnTo>
                  <a:pt x="53" y="322"/>
                </a:lnTo>
                <a:lnTo>
                  <a:pt x="84" y="273"/>
                </a:lnTo>
                <a:lnTo>
                  <a:pt x="90" y="382"/>
                </a:lnTo>
                <a:lnTo>
                  <a:pt x="96" y="392"/>
                </a:lnTo>
                <a:lnTo>
                  <a:pt x="86" y="399"/>
                </a:lnTo>
                <a:lnTo>
                  <a:pt x="82" y="436"/>
                </a:lnTo>
                <a:lnTo>
                  <a:pt x="90" y="432"/>
                </a:lnTo>
                <a:lnTo>
                  <a:pt x="90" y="509"/>
                </a:lnTo>
                <a:lnTo>
                  <a:pt x="107" y="747"/>
                </a:lnTo>
                <a:lnTo>
                  <a:pt x="107" y="979"/>
                </a:lnTo>
                <a:lnTo>
                  <a:pt x="117" y="979"/>
                </a:lnTo>
                <a:lnTo>
                  <a:pt x="109" y="996"/>
                </a:lnTo>
                <a:lnTo>
                  <a:pt x="111" y="1006"/>
                </a:lnTo>
                <a:lnTo>
                  <a:pt x="145" y="1006"/>
                </a:lnTo>
                <a:lnTo>
                  <a:pt x="159" y="991"/>
                </a:lnTo>
                <a:lnTo>
                  <a:pt x="163" y="981"/>
                </a:lnTo>
                <a:lnTo>
                  <a:pt x="172" y="981"/>
                </a:lnTo>
                <a:lnTo>
                  <a:pt x="186" y="914"/>
                </a:lnTo>
                <a:lnTo>
                  <a:pt x="182" y="777"/>
                </a:lnTo>
                <a:lnTo>
                  <a:pt x="186" y="547"/>
                </a:lnTo>
                <a:lnTo>
                  <a:pt x="203" y="797"/>
                </a:lnTo>
                <a:lnTo>
                  <a:pt x="199" y="921"/>
                </a:lnTo>
                <a:lnTo>
                  <a:pt x="211" y="981"/>
                </a:lnTo>
                <a:lnTo>
                  <a:pt x="216" y="981"/>
                </a:lnTo>
                <a:lnTo>
                  <a:pt x="216" y="1002"/>
                </a:lnTo>
                <a:lnTo>
                  <a:pt x="220" y="1008"/>
                </a:lnTo>
                <a:lnTo>
                  <a:pt x="259" y="1006"/>
                </a:lnTo>
                <a:lnTo>
                  <a:pt x="263" y="1002"/>
                </a:lnTo>
                <a:lnTo>
                  <a:pt x="264" y="996"/>
                </a:lnTo>
                <a:lnTo>
                  <a:pt x="261" y="983"/>
                </a:lnTo>
                <a:lnTo>
                  <a:pt x="268" y="981"/>
                </a:lnTo>
                <a:lnTo>
                  <a:pt x="289" y="557"/>
                </a:lnTo>
                <a:lnTo>
                  <a:pt x="289" y="432"/>
                </a:lnTo>
                <a:lnTo>
                  <a:pt x="293" y="434"/>
                </a:lnTo>
                <a:lnTo>
                  <a:pt x="293" y="403"/>
                </a:lnTo>
                <a:lnTo>
                  <a:pt x="282" y="401"/>
                </a:lnTo>
                <a:lnTo>
                  <a:pt x="289" y="376"/>
                </a:lnTo>
                <a:lnTo>
                  <a:pt x="288" y="271"/>
                </a:lnTo>
                <a:lnTo>
                  <a:pt x="311" y="290"/>
                </a:lnTo>
                <a:lnTo>
                  <a:pt x="324" y="309"/>
                </a:lnTo>
                <a:lnTo>
                  <a:pt x="318" y="386"/>
                </a:lnTo>
                <a:lnTo>
                  <a:pt x="305" y="405"/>
                </a:lnTo>
                <a:lnTo>
                  <a:pt x="293" y="403"/>
                </a:lnTo>
                <a:lnTo>
                  <a:pt x="293" y="434"/>
                </a:lnTo>
                <a:lnTo>
                  <a:pt x="301" y="436"/>
                </a:lnTo>
                <a:lnTo>
                  <a:pt x="314" y="434"/>
                </a:lnTo>
                <a:lnTo>
                  <a:pt x="347" y="411"/>
                </a:lnTo>
                <a:lnTo>
                  <a:pt x="370" y="332"/>
                </a:lnTo>
                <a:lnTo>
                  <a:pt x="378" y="299"/>
                </a:lnTo>
                <a:lnTo>
                  <a:pt x="376" y="280"/>
                </a:lnTo>
                <a:lnTo>
                  <a:pt x="322" y="211"/>
                </a:lnTo>
                <a:lnTo>
                  <a:pt x="291" y="178"/>
                </a:lnTo>
                <a:lnTo>
                  <a:pt x="216" y="146"/>
                </a:lnTo>
                <a:lnTo>
                  <a:pt x="218" y="113"/>
                </a:lnTo>
                <a:lnTo>
                  <a:pt x="228" y="107"/>
                </a:lnTo>
                <a:lnTo>
                  <a:pt x="234" y="75"/>
                </a:lnTo>
                <a:lnTo>
                  <a:pt x="230" y="34"/>
                </a:lnTo>
                <a:lnTo>
                  <a:pt x="213" y="10"/>
                </a:lnTo>
                <a:lnTo>
                  <a:pt x="207" y="10"/>
                </a:lnTo>
                <a:lnTo>
                  <a:pt x="203" y="0"/>
                </a:lnTo>
                <a:lnTo>
                  <a:pt x="170" y="2"/>
                </a:lnTo>
                <a:lnTo>
                  <a:pt x="144" y="13"/>
                </a:lnTo>
                <a:lnTo>
                  <a:pt x="130" y="46"/>
                </a:lnTo>
                <a:lnTo>
                  <a:pt x="132" y="84"/>
                </a:lnTo>
                <a:lnTo>
                  <a:pt x="128" y="90"/>
                </a:lnTo>
                <a:lnTo>
                  <a:pt x="134" y="107"/>
                </a:lnTo>
                <a:lnTo>
                  <a:pt x="144" y="111"/>
                </a:lnTo>
                <a:lnTo>
                  <a:pt x="153" y="148"/>
                </a:lnTo>
                <a:lnTo>
                  <a:pt x="71" y="178"/>
                </a:lnTo>
                <a:lnTo>
                  <a:pt x="59" y="194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411" name="Freeform 61"/>
          <p:cNvSpPr>
            <a:spLocks/>
          </p:cNvSpPr>
          <p:nvPr/>
        </p:nvSpPr>
        <p:spPr bwMode="auto">
          <a:xfrm>
            <a:off x="2038350" y="2952261"/>
            <a:ext cx="138113" cy="311150"/>
          </a:xfrm>
          <a:custGeom>
            <a:avLst/>
            <a:gdLst>
              <a:gd name="T0" fmla="*/ 341496431 w 378"/>
              <a:gd name="T1" fmla="*/ 2147483647 h 1008"/>
              <a:gd name="T2" fmla="*/ 341496431 w 378"/>
              <a:gd name="T3" fmla="*/ 2147483647 h 1008"/>
              <a:gd name="T4" fmla="*/ 2147483647 w 378"/>
              <a:gd name="T5" fmla="*/ 2147483647 h 1008"/>
              <a:gd name="T6" fmla="*/ 2147483647 w 378"/>
              <a:gd name="T7" fmla="*/ 2147483647 h 1008"/>
              <a:gd name="T8" fmla="*/ 2147483647 w 378"/>
              <a:gd name="T9" fmla="*/ 2147483647 h 1008"/>
              <a:gd name="T10" fmla="*/ 2147483647 w 378"/>
              <a:gd name="T11" fmla="*/ 2147483647 h 1008"/>
              <a:gd name="T12" fmla="*/ 2147483647 w 378"/>
              <a:gd name="T13" fmla="*/ 2147483647 h 1008"/>
              <a:gd name="T14" fmla="*/ 2147483647 w 378"/>
              <a:gd name="T15" fmla="*/ 2147483647 h 1008"/>
              <a:gd name="T16" fmla="*/ 2147483647 w 378"/>
              <a:gd name="T17" fmla="*/ 2147483647 h 1008"/>
              <a:gd name="T18" fmla="*/ 2147483647 w 378"/>
              <a:gd name="T19" fmla="*/ 2147483647 h 1008"/>
              <a:gd name="T20" fmla="*/ 2147483647 w 378"/>
              <a:gd name="T21" fmla="*/ 2147483647 h 1008"/>
              <a:gd name="T22" fmla="*/ 2147483647 w 378"/>
              <a:gd name="T23" fmla="*/ 2147483647 h 1008"/>
              <a:gd name="T24" fmla="*/ 2147483647 w 378"/>
              <a:gd name="T25" fmla="*/ 2147483647 h 1008"/>
              <a:gd name="T26" fmla="*/ 2147483647 w 378"/>
              <a:gd name="T27" fmla="*/ 2147483647 h 1008"/>
              <a:gd name="T28" fmla="*/ 2147483647 w 378"/>
              <a:gd name="T29" fmla="*/ 2147483647 h 1008"/>
              <a:gd name="T30" fmla="*/ 2147483647 w 378"/>
              <a:gd name="T31" fmla="*/ 2147483647 h 1008"/>
              <a:gd name="T32" fmla="*/ 2147483647 w 378"/>
              <a:gd name="T33" fmla="*/ 2147483647 h 1008"/>
              <a:gd name="T34" fmla="*/ 2147483647 w 378"/>
              <a:gd name="T35" fmla="*/ 2147483647 h 1008"/>
              <a:gd name="T36" fmla="*/ 2147483647 w 378"/>
              <a:gd name="T37" fmla="*/ 2147483647 h 1008"/>
              <a:gd name="T38" fmla="*/ 2147483647 w 378"/>
              <a:gd name="T39" fmla="*/ 2147483647 h 1008"/>
              <a:gd name="T40" fmla="*/ 2147483647 w 378"/>
              <a:gd name="T41" fmla="*/ 2147483647 h 1008"/>
              <a:gd name="T42" fmla="*/ 2147483647 w 378"/>
              <a:gd name="T43" fmla="*/ 2147483647 h 1008"/>
              <a:gd name="T44" fmla="*/ 2147483647 w 378"/>
              <a:gd name="T45" fmla="*/ 2147483647 h 1008"/>
              <a:gd name="T46" fmla="*/ 2147483647 w 378"/>
              <a:gd name="T47" fmla="*/ 2147483647 h 1008"/>
              <a:gd name="T48" fmla="*/ 2147483647 w 378"/>
              <a:gd name="T49" fmla="*/ 2147483647 h 1008"/>
              <a:gd name="T50" fmla="*/ 2147483647 w 378"/>
              <a:gd name="T51" fmla="*/ 2147483647 h 1008"/>
              <a:gd name="T52" fmla="*/ 2147483647 w 378"/>
              <a:gd name="T53" fmla="*/ 2147483647 h 1008"/>
              <a:gd name="T54" fmla="*/ 2147483647 w 378"/>
              <a:gd name="T55" fmla="*/ 2147483647 h 1008"/>
              <a:gd name="T56" fmla="*/ 2147483647 w 378"/>
              <a:gd name="T57" fmla="*/ 2147483647 h 1008"/>
              <a:gd name="T58" fmla="*/ 2147483647 w 378"/>
              <a:gd name="T59" fmla="*/ 2147483647 h 1008"/>
              <a:gd name="T60" fmla="*/ 2147483647 w 378"/>
              <a:gd name="T61" fmla="*/ 2147483647 h 1008"/>
              <a:gd name="T62" fmla="*/ 2147483647 w 378"/>
              <a:gd name="T63" fmla="*/ 2147483647 h 1008"/>
              <a:gd name="T64" fmla="*/ 2147483647 w 378"/>
              <a:gd name="T65" fmla="*/ 2147483647 h 1008"/>
              <a:gd name="T66" fmla="*/ 2147483647 w 378"/>
              <a:gd name="T67" fmla="*/ 294140781 h 1008"/>
              <a:gd name="T68" fmla="*/ 2147483647 w 378"/>
              <a:gd name="T69" fmla="*/ 0 h 1008"/>
              <a:gd name="T70" fmla="*/ 2147483647 w 378"/>
              <a:gd name="T71" fmla="*/ 382373470 h 1008"/>
              <a:gd name="T72" fmla="*/ 2147483647 w 378"/>
              <a:gd name="T73" fmla="*/ 2147483647 h 1008"/>
              <a:gd name="T74" fmla="*/ 2147483647 w 378"/>
              <a:gd name="T75" fmla="*/ 2147483647 h 1008"/>
              <a:gd name="T76" fmla="*/ 2147483647 w 378"/>
              <a:gd name="T77" fmla="*/ 2147483647 h 1008"/>
              <a:gd name="T78" fmla="*/ 2147483647 w 378"/>
              <a:gd name="T79" fmla="*/ 2147483647 h 100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378"/>
              <a:gd name="T121" fmla="*/ 0 h 1008"/>
              <a:gd name="T122" fmla="*/ 378 w 378"/>
              <a:gd name="T123" fmla="*/ 1008 h 100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378" h="1008">
                <a:moveTo>
                  <a:pt x="59" y="194"/>
                </a:moveTo>
                <a:lnTo>
                  <a:pt x="7" y="280"/>
                </a:lnTo>
                <a:lnTo>
                  <a:pt x="0" y="307"/>
                </a:lnTo>
                <a:lnTo>
                  <a:pt x="7" y="342"/>
                </a:lnTo>
                <a:lnTo>
                  <a:pt x="38" y="426"/>
                </a:lnTo>
                <a:lnTo>
                  <a:pt x="74" y="441"/>
                </a:lnTo>
                <a:lnTo>
                  <a:pt x="82" y="436"/>
                </a:lnTo>
                <a:lnTo>
                  <a:pt x="86" y="399"/>
                </a:lnTo>
                <a:lnTo>
                  <a:pt x="71" y="405"/>
                </a:lnTo>
                <a:lnTo>
                  <a:pt x="61" y="386"/>
                </a:lnTo>
                <a:lnTo>
                  <a:pt x="53" y="322"/>
                </a:lnTo>
                <a:lnTo>
                  <a:pt x="84" y="273"/>
                </a:lnTo>
                <a:lnTo>
                  <a:pt x="90" y="382"/>
                </a:lnTo>
                <a:lnTo>
                  <a:pt x="96" y="392"/>
                </a:lnTo>
                <a:lnTo>
                  <a:pt x="86" y="399"/>
                </a:lnTo>
                <a:lnTo>
                  <a:pt x="82" y="436"/>
                </a:lnTo>
                <a:lnTo>
                  <a:pt x="90" y="432"/>
                </a:lnTo>
                <a:lnTo>
                  <a:pt x="90" y="509"/>
                </a:lnTo>
                <a:lnTo>
                  <a:pt x="107" y="747"/>
                </a:lnTo>
                <a:lnTo>
                  <a:pt x="107" y="979"/>
                </a:lnTo>
                <a:lnTo>
                  <a:pt x="117" y="979"/>
                </a:lnTo>
                <a:lnTo>
                  <a:pt x="109" y="996"/>
                </a:lnTo>
                <a:lnTo>
                  <a:pt x="111" y="1006"/>
                </a:lnTo>
                <a:lnTo>
                  <a:pt x="145" y="1006"/>
                </a:lnTo>
                <a:lnTo>
                  <a:pt x="159" y="991"/>
                </a:lnTo>
                <a:lnTo>
                  <a:pt x="163" y="981"/>
                </a:lnTo>
                <a:lnTo>
                  <a:pt x="172" y="981"/>
                </a:lnTo>
                <a:lnTo>
                  <a:pt x="186" y="914"/>
                </a:lnTo>
                <a:lnTo>
                  <a:pt x="182" y="777"/>
                </a:lnTo>
                <a:lnTo>
                  <a:pt x="186" y="547"/>
                </a:lnTo>
                <a:lnTo>
                  <a:pt x="203" y="797"/>
                </a:lnTo>
                <a:lnTo>
                  <a:pt x="199" y="921"/>
                </a:lnTo>
                <a:lnTo>
                  <a:pt x="211" y="981"/>
                </a:lnTo>
                <a:lnTo>
                  <a:pt x="216" y="981"/>
                </a:lnTo>
                <a:lnTo>
                  <a:pt x="216" y="1002"/>
                </a:lnTo>
                <a:lnTo>
                  <a:pt x="220" y="1008"/>
                </a:lnTo>
                <a:lnTo>
                  <a:pt x="259" y="1006"/>
                </a:lnTo>
                <a:lnTo>
                  <a:pt x="263" y="1002"/>
                </a:lnTo>
                <a:lnTo>
                  <a:pt x="264" y="996"/>
                </a:lnTo>
                <a:lnTo>
                  <a:pt x="261" y="983"/>
                </a:lnTo>
                <a:lnTo>
                  <a:pt x="268" y="981"/>
                </a:lnTo>
                <a:lnTo>
                  <a:pt x="289" y="557"/>
                </a:lnTo>
                <a:lnTo>
                  <a:pt x="289" y="432"/>
                </a:lnTo>
                <a:lnTo>
                  <a:pt x="293" y="434"/>
                </a:lnTo>
                <a:lnTo>
                  <a:pt x="293" y="403"/>
                </a:lnTo>
                <a:lnTo>
                  <a:pt x="282" y="401"/>
                </a:lnTo>
                <a:lnTo>
                  <a:pt x="289" y="376"/>
                </a:lnTo>
                <a:lnTo>
                  <a:pt x="288" y="271"/>
                </a:lnTo>
                <a:lnTo>
                  <a:pt x="311" y="290"/>
                </a:lnTo>
                <a:lnTo>
                  <a:pt x="324" y="309"/>
                </a:lnTo>
                <a:lnTo>
                  <a:pt x="318" y="386"/>
                </a:lnTo>
                <a:lnTo>
                  <a:pt x="305" y="405"/>
                </a:lnTo>
                <a:lnTo>
                  <a:pt x="293" y="403"/>
                </a:lnTo>
                <a:lnTo>
                  <a:pt x="293" y="434"/>
                </a:lnTo>
                <a:lnTo>
                  <a:pt x="301" y="436"/>
                </a:lnTo>
                <a:lnTo>
                  <a:pt x="314" y="434"/>
                </a:lnTo>
                <a:lnTo>
                  <a:pt x="347" y="411"/>
                </a:lnTo>
                <a:lnTo>
                  <a:pt x="370" y="332"/>
                </a:lnTo>
                <a:lnTo>
                  <a:pt x="378" y="299"/>
                </a:lnTo>
                <a:lnTo>
                  <a:pt x="376" y="280"/>
                </a:lnTo>
                <a:lnTo>
                  <a:pt x="322" y="211"/>
                </a:lnTo>
                <a:lnTo>
                  <a:pt x="291" y="178"/>
                </a:lnTo>
                <a:lnTo>
                  <a:pt x="216" y="146"/>
                </a:lnTo>
                <a:lnTo>
                  <a:pt x="218" y="113"/>
                </a:lnTo>
                <a:lnTo>
                  <a:pt x="228" y="107"/>
                </a:lnTo>
                <a:lnTo>
                  <a:pt x="234" y="75"/>
                </a:lnTo>
                <a:lnTo>
                  <a:pt x="230" y="34"/>
                </a:lnTo>
                <a:lnTo>
                  <a:pt x="213" y="10"/>
                </a:lnTo>
                <a:lnTo>
                  <a:pt x="207" y="10"/>
                </a:lnTo>
                <a:lnTo>
                  <a:pt x="203" y="0"/>
                </a:lnTo>
                <a:lnTo>
                  <a:pt x="170" y="2"/>
                </a:lnTo>
                <a:lnTo>
                  <a:pt x="144" y="13"/>
                </a:lnTo>
                <a:lnTo>
                  <a:pt x="130" y="46"/>
                </a:lnTo>
                <a:lnTo>
                  <a:pt x="132" y="84"/>
                </a:lnTo>
                <a:lnTo>
                  <a:pt x="128" y="90"/>
                </a:lnTo>
                <a:lnTo>
                  <a:pt x="134" y="107"/>
                </a:lnTo>
                <a:lnTo>
                  <a:pt x="144" y="111"/>
                </a:lnTo>
                <a:lnTo>
                  <a:pt x="153" y="148"/>
                </a:lnTo>
                <a:lnTo>
                  <a:pt x="71" y="178"/>
                </a:lnTo>
                <a:lnTo>
                  <a:pt x="59" y="194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412" name="Freeform 61"/>
          <p:cNvSpPr>
            <a:spLocks/>
          </p:cNvSpPr>
          <p:nvPr/>
        </p:nvSpPr>
        <p:spPr bwMode="auto">
          <a:xfrm>
            <a:off x="1357313" y="2926861"/>
            <a:ext cx="139700" cy="311150"/>
          </a:xfrm>
          <a:custGeom>
            <a:avLst/>
            <a:gdLst>
              <a:gd name="T0" fmla="*/ 353350432 w 378"/>
              <a:gd name="T1" fmla="*/ 2147483647 h 1008"/>
              <a:gd name="T2" fmla="*/ 353350432 w 378"/>
              <a:gd name="T3" fmla="*/ 2147483647 h 1008"/>
              <a:gd name="T4" fmla="*/ 2147483647 w 378"/>
              <a:gd name="T5" fmla="*/ 2147483647 h 1008"/>
              <a:gd name="T6" fmla="*/ 2147483647 w 378"/>
              <a:gd name="T7" fmla="*/ 2147483647 h 1008"/>
              <a:gd name="T8" fmla="*/ 2147483647 w 378"/>
              <a:gd name="T9" fmla="*/ 2147483647 h 1008"/>
              <a:gd name="T10" fmla="*/ 2147483647 w 378"/>
              <a:gd name="T11" fmla="*/ 2147483647 h 1008"/>
              <a:gd name="T12" fmla="*/ 2147483647 w 378"/>
              <a:gd name="T13" fmla="*/ 2147483647 h 1008"/>
              <a:gd name="T14" fmla="*/ 2147483647 w 378"/>
              <a:gd name="T15" fmla="*/ 2147483647 h 1008"/>
              <a:gd name="T16" fmla="*/ 2147483647 w 378"/>
              <a:gd name="T17" fmla="*/ 2147483647 h 1008"/>
              <a:gd name="T18" fmla="*/ 2147483647 w 378"/>
              <a:gd name="T19" fmla="*/ 2147483647 h 1008"/>
              <a:gd name="T20" fmla="*/ 2147483647 w 378"/>
              <a:gd name="T21" fmla="*/ 2147483647 h 1008"/>
              <a:gd name="T22" fmla="*/ 2147483647 w 378"/>
              <a:gd name="T23" fmla="*/ 2147483647 h 1008"/>
              <a:gd name="T24" fmla="*/ 2147483647 w 378"/>
              <a:gd name="T25" fmla="*/ 2147483647 h 1008"/>
              <a:gd name="T26" fmla="*/ 2147483647 w 378"/>
              <a:gd name="T27" fmla="*/ 2147483647 h 1008"/>
              <a:gd name="T28" fmla="*/ 2147483647 w 378"/>
              <a:gd name="T29" fmla="*/ 2147483647 h 1008"/>
              <a:gd name="T30" fmla="*/ 2147483647 w 378"/>
              <a:gd name="T31" fmla="*/ 2147483647 h 1008"/>
              <a:gd name="T32" fmla="*/ 2147483647 w 378"/>
              <a:gd name="T33" fmla="*/ 2147483647 h 1008"/>
              <a:gd name="T34" fmla="*/ 2147483647 w 378"/>
              <a:gd name="T35" fmla="*/ 2147483647 h 1008"/>
              <a:gd name="T36" fmla="*/ 2147483647 w 378"/>
              <a:gd name="T37" fmla="*/ 2147483647 h 1008"/>
              <a:gd name="T38" fmla="*/ 2147483647 w 378"/>
              <a:gd name="T39" fmla="*/ 2147483647 h 1008"/>
              <a:gd name="T40" fmla="*/ 2147483647 w 378"/>
              <a:gd name="T41" fmla="*/ 2147483647 h 1008"/>
              <a:gd name="T42" fmla="*/ 2147483647 w 378"/>
              <a:gd name="T43" fmla="*/ 2147483647 h 1008"/>
              <a:gd name="T44" fmla="*/ 2147483647 w 378"/>
              <a:gd name="T45" fmla="*/ 2147483647 h 1008"/>
              <a:gd name="T46" fmla="*/ 2147483647 w 378"/>
              <a:gd name="T47" fmla="*/ 2147483647 h 1008"/>
              <a:gd name="T48" fmla="*/ 2147483647 w 378"/>
              <a:gd name="T49" fmla="*/ 2147483647 h 1008"/>
              <a:gd name="T50" fmla="*/ 2147483647 w 378"/>
              <a:gd name="T51" fmla="*/ 2147483647 h 1008"/>
              <a:gd name="T52" fmla="*/ 2147483647 w 378"/>
              <a:gd name="T53" fmla="*/ 2147483647 h 1008"/>
              <a:gd name="T54" fmla="*/ 2147483647 w 378"/>
              <a:gd name="T55" fmla="*/ 2147483647 h 1008"/>
              <a:gd name="T56" fmla="*/ 2147483647 w 378"/>
              <a:gd name="T57" fmla="*/ 2147483647 h 1008"/>
              <a:gd name="T58" fmla="*/ 2147483647 w 378"/>
              <a:gd name="T59" fmla="*/ 2147483647 h 1008"/>
              <a:gd name="T60" fmla="*/ 2147483647 w 378"/>
              <a:gd name="T61" fmla="*/ 2147483647 h 1008"/>
              <a:gd name="T62" fmla="*/ 2147483647 w 378"/>
              <a:gd name="T63" fmla="*/ 2147483647 h 1008"/>
              <a:gd name="T64" fmla="*/ 2147483647 w 378"/>
              <a:gd name="T65" fmla="*/ 2147483647 h 1008"/>
              <a:gd name="T66" fmla="*/ 2147483647 w 378"/>
              <a:gd name="T67" fmla="*/ 294140781 h 1008"/>
              <a:gd name="T68" fmla="*/ 2147483647 w 378"/>
              <a:gd name="T69" fmla="*/ 0 h 1008"/>
              <a:gd name="T70" fmla="*/ 2147483647 w 378"/>
              <a:gd name="T71" fmla="*/ 382373470 h 1008"/>
              <a:gd name="T72" fmla="*/ 2147483647 w 378"/>
              <a:gd name="T73" fmla="*/ 2147483647 h 1008"/>
              <a:gd name="T74" fmla="*/ 2147483647 w 378"/>
              <a:gd name="T75" fmla="*/ 2147483647 h 1008"/>
              <a:gd name="T76" fmla="*/ 2147483647 w 378"/>
              <a:gd name="T77" fmla="*/ 2147483647 h 1008"/>
              <a:gd name="T78" fmla="*/ 2147483647 w 378"/>
              <a:gd name="T79" fmla="*/ 2147483647 h 100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378"/>
              <a:gd name="T121" fmla="*/ 0 h 1008"/>
              <a:gd name="T122" fmla="*/ 378 w 378"/>
              <a:gd name="T123" fmla="*/ 1008 h 100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378" h="1008">
                <a:moveTo>
                  <a:pt x="59" y="194"/>
                </a:moveTo>
                <a:lnTo>
                  <a:pt x="7" y="280"/>
                </a:lnTo>
                <a:lnTo>
                  <a:pt x="0" y="307"/>
                </a:lnTo>
                <a:lnTo>
                  <a:pt x="7" y="342"/>
                </a:lnTo>
                <a:lnTo>
                  <a:pt x="38" y="426"/>
                </a:lnTo>
                <a:lnTo>
                  <a:pt x="74" y="441"/>
                </a:lnTo>
                <a:lnTo>
                  <a:pt x="82" y="436"/>
                </a:lnTo>
                <a:lnTo>
                  <a:pt x="86" y="399"/>
                </a:lnTo>
                <a:lnTo>
                  <a:pt x="71" y="405"/>
                </a:lnTo>
                <a:lnTo>
                  <a:pt x="61" y="386"/>
                </a:lnTo>
                <a:lnTo>
                  <a:pt x="53" y="322"/>
                </a:lnTo>
                <a:lnTo>
                  <a:pt x="84" y="273"/>
                </a:lnTo>
                <a:lnTo>
                  <a:pt x="90" y="382"/>
                </a:lnTo>
                <a:lnTo>
                  <a:pt x="96" y="392"/>
                </a:lnTo>
                <a:lnTo>
                  <a:pt x="86" y="399"/>
                </a:lnTo>
                <a:lnTo>
                  <a:pt x="82" y="436"/>
                </a:lnTo>
                <a:lnTo>
                  <a:pt x="90" y="432"/>
                </a:lnTo>
                <a:lnTo>
                  <a:pt x="90" y="509"/>
                </a:lnTo>
                <a:lnTo>
                  <a:pt x="107" y="747"/>
                </a:lnTo>
                <a:lnTo>
                  <a:pt x="107" y="979"/>
                </a:lnTo>
                <a:lnTo>
                  <a:pt x="117" y="979"/>
                </a:lnTo>
                <a:lnTo>
                  <a:pt x="109" y="996"/>
                </a:lnTo>
                <a:lnTo>
                  <a:pt x="111" y="1006"/>
                </a:lnTo>
                <a:lnTo>
                  <a:pt x="145" y="1006"/>
                </a:lnTo>
                <a:lnTo>
                  <a:pt x="159" y="991"/>
                </a:lnTo>
                <a:lnTo>
                  <a:pt x="163" y="981"/>
                </a:lnTo>
                <a:lnTo>
                  <a:pt x="172" y="981"/>
                </a:lnTo>
                <a:lnTo>
                  <a:pt x="186" y="914"/>
                </a:lnTo>
                <a:lnTo>
                  <a:pt x="182" y="777"/>
                </a:lnTo>
                <a:lnTo>
                  <a:pt x="186" y="547"/>
                </a:lnTo>
                <a:lnTo>
                  <a:pt x="203" y="797"/>
                </a:lnTo>
                <a:lnTo>
                  <a:pt x="199" y="921"/>
                </a:lnTo>
                <a:lnTo>
                  <a:pt x="211" y="981"/>
                </a:lnTo>
                <a:lnTo>
                  <a:pt x="216" y="981"/>
                </a:lnTo>
                <a:lnTo>
                  <a:pt x="216" y="1002"/>
                </a:lnTo>
                <a:lnTo>
                  <a:pt x="220" y="1008"/>
                </a:lnTo>
                <a:lnTo>
                  <a:pt x="259" y="1006"/>
                </a:lnTo>
                <a:lnTo>
                  <a:pt x="263" y="1002"/>
                </a:lnTo>
                <a:lnTo>
                  <a:pt x="264" y="996"/>
                </a:lnTo>
                <a:lnTo>
                  <a:pt x="261" y="983"/>
                </a:lnTo>
                <a:lnTo>
                  <a:pt x="268" y="981"/>
                </a:lnTo>
                <a:lnTo>
                  <a:pt x="289" y="557"/>
                </a:lnTo>
                <a:lnTo>
                  <a:pt x="289" y="432"/>
                </a:lnTo>
                <a:lnTo>
                  <a:pt x="293" y="434"/>
                </a:lnTo>
                <a:lnTo>
                  <a:pt x="293" y="403"/>
                </a:lnTo>
                <a:lnTo>
                  <a:pt x="282" y="401"/>
                </a:lnTo>
                <a:lnTo>
                  <a:pt x="289" y="376"/>
                </a:lnTo>
                <a:lnTo>
                  <a:pt x="288" y="271"/>
                </a:lnTo>
                <a:lnTo>
                  <a:pt x="311" y="290"/>
                </a:lnTo>
                <a:lnTo>
                  <a:pt x="324" y="309"/>
                </a:lnTo>
                <a:lnTo>
                  <a:pt x="318" y="386"/>
                </a:lnTo>
                <a:lnTo>
                  <a:pt x="305" y="405"/>
                </a:lnTo>
                <a:lnTo>
                  <a:pt x="293" y="403"/>
                </a:lnTo>
                <a:lnTo>
                  <a:pt x="293" y="434"/>
                </a:lnTo>
                <a:lnTo>
                  <a:pt x="301" y="436"/>
                </a:lnTo>
                <a:lnTo>
                  <a:pt x="314" y="434"/>
                </a:lnTo>
                <a:lnTo>
                  <a:pt x="347" y="411"/>
                </a:lnTo>
                <a:lnTo>
                  <a:pt x="370" y="332"/>
                </a:lnTo>
                <a:lnTo>
                  <a:pt x="378" y="299"/>
                </a:lnTo>
                <a:lnTo>
                  <a:pt x="376" y="280"/>
                </a:lnTo>
                <a:lnTo>
                  <a:pt x="322" y="211"/>
                </a:lnTo>
                <a:lnTo>
                  <a:pt x="291" y="178"/>
                </a:lnTo>
                <a:lnTo>
                  <a:pt x="216" y="146"/>
                </a:lnTo>
                <a:lnTo>
                  <a:pt x="218" y="113"/>
                </a:lnTo>
                <a:lnTo>
                  <a:pt x="228" y="107"/>
                </a:lnTo>
                <a:lnTo>
                  <a:pt x="234" y="75"/>
                </a:lnTo>
                <a:lnTo>
                  <a:pt x="230" y="34"/>
                </a:lnTo>
                <a:lnTo>
                  <a:pt x="213" y="10"/>
                </a:lnTo>
                <a:lnTo>
                  <a:pt x="207" y="10"/>
                </a:lnTo>
                <a:lnTo>
                  <a:pt x="203" y="0"/>
                </a:lnTo>
                <a:lnTo>
                  <a:pt x="170" y="2"/>
                </a:lnTo>
                <a:lnTo>
                  <a:pt x="144" y="13"/>
                </a:lnTo>
                <a:lnTo>
                  <a:pt x="130" y="46"/>
                </a:lnTo>
                <a:lnTo>
                  <a:pt x="132" y="84"/>
                </a:lnTo>
                <a:lnTo>
                  <a:pt x="128" y="90"/>
                </a:lnTo>
                <a:lnTo>
                  <a:pt x="134" y="107"/>
                </a:lnTo>
                <a:lnTo>
                  <a:pt x="144" y="111"/>
                </a:lnTo>
                <a:lnTo>
                  <a:pt x="153" y="148"/>
                </a:lnTo>
                <a:lnTo>
                  <a:pt x="71" y="178"/>
                </a:lnTo>
                <a:lnTo>
                  <a:pt x="59" y="194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413" name="Freeform 61"/>
          <p:cNvSpPr>
            <a:spLocks/>
          </p:cNvSpPr>
          <p:nvPr/>
        </p:nvSpPr>
        <p:spPr bwMode="auto">
          <a:xfrm>
            <a:off x="1797050" y="2793511"/>
            <a:ext cx="138113" cy="309563"/>
          </a:xfrm>
          <a:custGeom>
            <a:avLst/>
            <a:gdLst>
              <a:gd name="T0" fmla="*/ 341496431 w 378"/>
              <a:gd name="T1" fmla="*/ 2147483647 h 1008"/>
              <a:gd name="T2" fmla="*/ 341496431 w 378"/>
              <a:gd name="T3" fmla="*/ 2147483647 h 1008"/>
              <a:gd name="T4" fmla="*/ 2147483647 w 378"/>
              <a:gd name="T5" fmla="*/ 2147483647 h 1008"/>
              <a:gd name="T6" fmla="*/ 2147483647 w 378"/>
              <a:gd name="T7" fmla="*/ 2147483647 h 1008"/>
              <a:gd name="T8" fmla="*/ 2147483647 w 378"/>
              <a:gd name="T9" fmla="*/ 2147483647 h 1008"/>
              <a:gd name="T10" fmla="*/ 2147483647 w 378"/>
              <a:gd name="T11" fmla="*/ 2147483647 h 1008"/>
              <a:gd name="T12" fmla="*/ 2147483647 w 378"/>
              <a:gd name="T13" fmla="*/ 2147483647 h 1008"/>
              <a:gd name="T14" fmla="*/ 2147483647 w 378"/>
              <a:gd name="T15" fmla="*/ 2147483647 h 1008"/>
              <a:gd name="T16" fmla="*/ 2147483647 w 378"/>
              <a:gd name="T17" fmla="*/ 2147483647 h 1008"/>
              <a:gd name="T18" fmla="*/ 2147483647 w 378"/>
              <a:gd name="T19" fmla="*/ 2147483647 h 1008"/>
              <a:gd name="T20" fmla="*/ 2147483647 w 378"/>
              <a:gd name="T21" fmla="*/ 2147483647 h 1008"/>
              <a:gd name="T22" fmla="*/ 2147483647 w 378"/>
              <a:gd name="T23" fmla="*/ 2147483647 h 1008"/>
              <a:gd name="T24" fmla="*/ 2147483647 w 378"/>
              <a:gd name="T25" fmla="*/ 2147483647 h 1008"/>
              <a:gd name="T26" fmla="*/ 2147483647 w 378"/>
              <a:gd name="T27" fmla="*/ 2147483647 h 1008"/>
              <a:gd name="T28" fmla="*/ 2147483647 w 378"/>
              <a:gd name="T29" fmla="*/ 2147483647 h 1008"/>
              <a:gd name="T30" fmla="*/ 2147483647 w 378"/>
              <a:gd name="T31" fmla="*/ 2147483647 h 1008"/>
              <a:gd name="T32" fmla="*/ 2147483647 w 378"/>
              <a:gd name="T33" fmla="*/ 2147483647 h 1008"/>
              <a:gd name="T34" fmla="*/ 2147483647 w 378"/>
              <a:gd name="T35" fmla="*/ 2147483647 h 1008"/>
              <a:gd name="T36" fmla="*/ 2147483647 w 378"/>
              <a:gd name="T37" fmla="*/ 2147483647 h 1008"/>
              <a:gd name="T38" fmla="*/ 2147483647 w 378"/>
              <a:gd name="T39" fmla="*/ 2147483647 h 1008"/>
              <a:gd name="T40" fmla="*/ 2147483647 w 378"/>
              <a:gd name="T41" fmla="*/ 2147483647 h 1008"/>
              <a:gd name="T42" fmla="*/ 2147483647 w 378"/>
              <a:gd name="T43" fmla="*/ 2147483647 h 1008"/>
              <a:gd name="T44" fmla="*/ 2147483647 w 378"/>
              <a:gd name="T45" fmla="*/ 2147483647 h 1008"/>
              <a:gd name="T46" fmla="*/ 2147483647 w 378"/>
              <a:gd name="T47" fmla="*/ 2147483647 h 1008"/>
              <a:gd name="T48" fmla="*/ 2147483647 w 378"/>
              <a:gd name="T49" fmla="*/ 2147483647 h 1008"/>
              <a:gd name="T50" fmla="*/ 2147483647 w 378"/>
              <a:gd name="T51" fmla="*/ 2147483647 h 1008"/>
              <a:gd name="T52" fmla="*/ 2147483647 w 378"/>
              <a:gd name="T53" fmla="*/ 2147483647 h 1008"/>
              <a:gd name="T54" fmla="*/ 2147483647 w 378"/>
              <a:gd name="T55" fmla="*/ 2147483647 h 1008"/>
              <a:gd name="T56" fmla="*/ 2147483647 w 378"/>
              <a:gd name="T57" fmla="*/ 2147483647 h 1008"/>
              <a:gd name="T58" fmla="*/ 2147483647 w 378"/>
              <a:gd name="T59" fmla="*/ 2147483647 h 1008"/>
              <a:gd name="T60" fmla="*/ 2147483647 w 378"/>
              <a:gd name="T61" fmla="*/ 2147483647 h 1008"/>
              <a:gd name="T62" fmla="*/ 2147483647 w 378"/>
              <a:gd name="T63" fmla="*/ 2147483647 h 1008"/>
              <a:gd name="T64" fmla="*/ 2147483647 w 378"/>
              <a:gd name="T65" fmla="*/ 2147483647 h 1008"/>
              <a:gd name="T66" fmla="*/ 2147483647 w 378"/>
              <a:gd name="T67" fmla="*/ 289638881 h 1008"/>
              <a:gd name="T68" fmla="*/ 2147483647 w 378"/>
              <a:gd name="T69" fmla="*/ 0 h 1008"/>
              <a:gd name="T70" fmla="*/ 2147483647 w 378"/>
              <a:gd name="T71" fmla="*/ 376502376 h 1008"/>
              <a:gd name="T72" fmla="*/ 2147483647 w 378"/>
              <a:gd name="T73" fmla="*/ 2147483647 h 1008"/>
              <a:gd name="T74" fmla="*/ 2147483647 w 378"/>
              <a:gd name="T75" fmla="*/ 2147483647 h 1008"/>
              <a:gd name="T76" fmla="*/ 2147483647 w 378"/>
              <a:gd name="T77" fmla="*/ 2147483647 h 1008"/>
              <a:gd name="T78" fmla="*/ 2147483647 w 378"/>
              <a:gd name="T79" fmla="*/ 2147483647 h 100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378"/>
              <a:gd name="T121" fmla="*/ 0 h 1008"/>
              <a:gd name="T122" fmla="*/ 378 w 378"/>
              <a:gd name="T123" fmla="*/ 1008 h 100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378" h="1008">
                <a:moveTo>
                  <a:pt x="59" y="194"/>
                </a:moveTo>
                <a:lnTo>
                  <a:pt x="7" y="280"/>
                </a:lnTo>
                <a:lnTo>
                  <a:pt x="0" y="307"/>
                </a:lnTo>
                <a:lnTo>
                  <a:pt x="7" y="342"/>
                </a:lnTo>
                <a:lnTo>
                  <a:pt x="38" y="426"/>
                </a:lnTo>
                <a:lnTo>
                  <a:pt x="74" y="441"/>
                </a:lnTo>
                <a:lnTo>
                  <a:pt x="82" y="436"/>
                </a:lnTo>
                <a:lnTo>
                  <a:pt x="86" y="399"/>
                </a:lnTo>
                <a:lnTo>
                  <a:pt x="71" y="405"/>
                </a:lnTo>
                <a:lnTo>
                  <a:pt x="61" y="386"/>
                </a:lnTo>
                <a:lnTo>
                  <a:pt x="53" y="322"/>
                </a:lnTo>
                <a:lnTo>
                  <a:pt x="84" y="273"/>
                </a:lnTo>
                <a:lnTo>
                  <a:pt x="90" y="382"/>
                </a:lnTo>
                <a:lnTo>
                  <a:pt x="96" y="392"/>
                </a:lnTo>
                <a:lnTo>
                  <a:pt x="86" y="399"/>
                </a:lnTo>
                <a:lnTo>
                  <a:pt x="82" y="436"/>
                </a:lnTo>
                <a:lnTo>
                  <a:pt x="90" y="432"/>
                </a:lnTo>
                <a:lnTo>
                  <a:pt x="90" y="509"/>
                </a:lnTo>
                <a:lnTo>
                  <a:pt x="107" y="747"/>
                </a:lnTo>
                <a:lnTo>
                  <a:pt x="107" y="979"/>
                </a:lnTo>
                <a:lnTo>
                  <a:pt x="117" y="979"/>
                </a:lnTo>
                <a:lnTo>
                  <a:pt x="109" y="996"/>
                </a:lnTo>
                <a:lnTo>
                  <a:pt x="111" y="1006"/>
                </a:lnTo>
                <a:lnTo>
                  <a:pt x="145" y="1006"/>
                </a:lnTo>
                <a:lnTo>
                  <a:pt x="159" y="991"/>
                </a:lnTo>
                <a:lnTo>
                  <a:pt x="163" y="981"/>
                </a:lnTo>
                <a:lnTo>
                  <a:pt x="172" y="981"/>
                </a:lnTo>
                <a:lnTo>
                  <a:pt x="186" y="914"/>
                </a:lnTo>
                <a:lnTo>
                  <a:pt x="182" y="777"/>
                </a:lnTo>
                <a:lnTo>
                  <a:pt x="186" y="547"/>
                </a:lnTo>
                <a:lnTo>
                  <a:pt x="203" y="797"/>
                </a:lnTo>
                <a:lnTo>
                  <a:pt x="199" y="921"/>
                </a:lnTo>
                <a:lnTo>
                  <a:pt x="211" y="981"/>
                </a:lnTo>
                <a:lnTo>
                  <a:pt x="216" y="981"/>
                </a:lnTo>
                <a:lnTo>
                  <a:pt x="216" y="1002"/>
                </a:lnTo>
                <a:lnTo>
                  <a:pt x="220" y="1008"/>
                </a:lnTo>
                <a:lnTo>
                  <a:pt x="259" y="1006"/>
                </a:lnTo>
                <a:lnTo>
                  <a:pt x="263" y="1002"/>
                </a:lnTo>
                <a:lnTo>
                  <a:pt x="264" y="996"/>
                </a:lnTo>
                <a:lnTo>
                  <a:pt x="261" y="983"/>
                </a:lnTo>
                <a:lnTo>
                  <a:pt x="268" y="981"/>
                </a:lnTo>
                <a:lnTo>
                  <a:pt x="289" y="557"/>
                </a:lnTo>
                <a:lnTo>
                  <a:pt x="289" y="432"/>
                </a:lnTo>
                <a:lnTo>
                  <a:pt x="293" y="434"/>
                </a:lnTo>
                <a:lnTo>
                  <a:pt x="293" y="403"/>
                </a:lnTo>
                <a:lnTo>
                  <a:pt x="282" y="401"/>
                </a:lnTo>
                <a:lnTo>
                  <a:pt x="289" y="376"/>
                </a:lnTo>
                <a:lnTo>
                  <a:pt x="288" y="271"/>
                </a:lnTo>
                <a:lnTo>
                  <a:pt x="311" y="290"/>
                </a:lnTo>
                <a:lnTo>
                  <a:pt x="324" y="309"/>
                </a:lnTo>
                <a:lnTo>
                  <a:pt x="318" y="386"/>
                </a:lnTo>
                <a:lnTo>
                  <a:pt x="305" y="405"/>
                </a:lnTo>
                <a:lnTo>
                  <a:pt x="293" y="403"/>
                </a:lnTo>
                <a:lnTo>
                  <a:pt x="293" y="434"/>
                </a:lnTo>
                <a:lnTo>
                  <a:pt x="301" y="436"/>
                </a:lnTo>
                <a:lnTo>
                  <a:pt x="314" y="434"/>
                </a:lnTo>
                <a:lnTo>
                  <a:pt x="347" y="411"/>
                </a:lnTo>
                <a:lnTo>
                  <a:pt x="370" y="332"/>
                </a:lnTo>
                <a:lnTo>
                  <a:pt x="378" y="299"/>
                </a:lnTo>
                <a:lnTo>
                  <a:pt x="376" y="280"/>
                </a:lnTo>
                <a:lnTo>
                  <a:pt x="322" y="211"/>
                </a:lnTo>
                <a:lnTo>
                  <a:pt x="291" y="178"/>
                </a:lnTo>
                <a:lnTo>
                  <a:pt x="216" y="146"/>
                </a:lnTo>
                <a:lnTo>
                  <a:pt x="218" y="113"/>
                </a:lnTo>
                <a:lnTo>
                  <a:pt x="228" y="107"/>
                </a:lnTo>
                <a:lnTo>
                  <a:pt x="234" y="75"/>
                </a:lnTo>
                <a:lnTo>
                  <a:pt x="230" y="34"/>
                </a:lnTo>
                <a:lnTo>
                  <a:pt x="213" y="10"/>
                </a:lnTo>
                <a:lnTo>
                  <a:pt x="207" y="10"/>
                </a:lnTo>
                <a:lnTo>
                  <a:pt x="203" y="0"/>
                </a:lnTo>
                <a:lnTo>
                  <a:pt x="170" y="2"/>
                </a:lnTo>
                <a:lnTo>
                  <a:pt x="144" y="13"/>
                </a:lnTo>
                <a:lnTo>
                  <a:pt x="130" y="46"/>
                </a:lnTo>
                <a:lnTo>
                  <a:pt x="132" y="84"/>
                </a:lnTo>
                <a:lnTo>
                  <a:pt x="128" y="90"/>
                </a:lnTo>
                <a:lnTo>
                  <a:pt x="134" y="107"/>
                </a:lnTo>
                <a:lnTo>
                  <a:pt x="144" y="111"/>
                </a:lnTo>
                <a:lnTo>
                  <a:pt x="153" y="148"/>
                </a:lnTo>
                <a:lnTo>
                  <a:pt x="71" y="178"/>
                </a:lnTo>
                <a:lnTo>
                  <a:pt x="59" y="194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414" name="Freeform 61"/>
          <p:cNvSpPr>
            <a:spLocks/>
          </p:cNvSpPr>
          <p:nvPr/>
        </p:nvSpPr>
        <p:spPr bwMode="auto">
          <a:xfrm>
            <a:off x="1389063" y="3272936"/>
            <a:ext cx="139700" cy="311150"/>
          </a:xfrm>
          <a:custGeom>
            <a:avLst/>
            <a:gdLst>
              <a:gd name="T0" fmla="*/ 353350432 w 378"/>
              <a:gd name="T1" fmla="*/ 2147483647 h 1008"/>
              <a:gd name="T2" fmla="*/ 353350432 w 378"/>
              <a:gd name="T3" fmla="*/ 2147483647 h 1008"/>
              <a:gd name="T4" fmla="*/ 2147483647 w 378"/>
              <a:gd name="T5" fmla="*/ 2147483647 h 1008"/>
              <a:gd name="T6" fmla="*/ 2147483647 w 378"/>
              <a:gd name="T7" fmla="*/ 2147483647 h 1008"/>
              <a:gd name="T8" fmla="*/ 2147483647 w 378"/>
              <a:gd name="T9" fmla="*/ 2147483647 h 1008"/>
              <a:gd name="T10" fmla="*/ 2147483647 w 378"/>
              <a:gd name="T11" fmla="*/ 2147483647 h 1008"/>
              <a:gd name="T12" fmla="*/ 2147483647 w 378"/>
              <a:gd name="T13" fmla="*/ 2147483647 h 1008"/>
              <a:gd name="T14" fmla="*/ 2147483647 w 378"/>
              <a:gd name="T15" fmla="*/ 2147483647 h 1008"/>
              <a:gd name="T16" fmla="*/ 2147483647 w 378"/>
              <a:gd name="T17" fmla="*/ 2147483647 h 1008"/>
              <a:gd name="T18" fmla="*/ 2147483647 w 378"/>
              <a:gd name="T19" fmla="*/ 2147483647 h 1008"/>
              <a:gd name="T20" fmla="*/ 2147483647 w 378"/>
              <a:gd name="T21" fmla="*/ 2147483647 h 1008"/>
              <a:gd name="T22" fmla="*/ 2147483647 w 378"/>
              <a:gd name="T23" fmla="*/ 2147483647 h 1008"/>
              <a:gd name="T24" fmla="*/ 2147483647 w 378"/>
              <a:gd name="T25" fmla="*/ 2147483647 h 1008"/>
              <a:gd name="T26" fmla="*/ 2147483647 w 378"/>
              <a:gd name="T27" fmla="*/ 2147483647 h 1008"/>
              <a:gd name="T28" fmla="*/ 2147483647 w 378"/>
              <a:gd name="T29" fmla="*/ 2147483647 h 1008"/>
              <a:gd name="T30" fmla="*/ 2147483647 w 378"/>
              <a:gd name="T31" fmla="*/ 2147483647 h 1008"/>
              <a:gd name="T32" fmla="*/ 2147483647 w 378"/>
              <a:gd name="T33" fmla="*/ 2147483647 h 1008"/>
              <a:gd name="T34" fmla="*/ 2147483647 w 378"/>
              <a:gd name="T35" fmla="*/ 2147483647 h 1008"/>
              <a:gd name="T36" fmla="*/ 2147483647 w 378"/>
              <a:gd name="T37" fmla="*/ 2147483647 h 1008"/>
              <a:gd name="T38" fmla="*/ 2147483647 w 378"/>
              <a:gd name="T39" fmla="*/ 2147483647 h 1008"/>
              <a:gd name="T40" fmla="*/ 2147483647 w 378"/>
              <a:gd name="T41" fmla="*/ 2147483647 h 1008"/>
              <a:gd name="T42" fmla="*/ 2147483647 w 378"/>
              <a:gd name="T43" fmla="*/ 2147483647 h 1008"/>
              <a:gd name="T44" fmla="*/ 2147483647 w 378"/>
              <a:gd name="T45" fmla="*/ 2147483647 h 1008"/>
              <a:gd name="T46" fmla="*/ 2147483647 w 378"/>
              <a:gd name="T47" fmla="*/ 2147483647 h 1008"/>
              <a:gd name="T48" fmla="*/ 2147483647 w 378"/>
              <a:gd name="T49" fmla="*/ 2147483647 h 1008"/>
              <a:gd name="T50" fmla="*/ 2147483647 w 378"/>
              <a:gd name="T51" fmla="*/ 2147483647 h 1008"/>
              <a:gd name="T52" fmla="*/ 2147483647 w 378"/>
              <a:gd name="T53" fmla="*/ 2147483647 h 1008"/>
              <a:gd name="T54" fmla="*/ 2147483647 w 378"/>
              <a:gd name="T55" fmla="*/ 2147483647 h 1008"/>
              <a:gd name="T56" fmla="*/ 2147483647 w 378"/>
              <a:gd name="T57" fmla="*/ 2147483647 h 1008"/>
              <a:gd name="T58" fmla="*/ 2147483647 w 378"/>
              <a:gd name="T59" fmla="*/ 2147483647 h 1008"/>
              <a:gd name="T60" fmla="*/ 2147483647 w 378"/>
              <a:gd name="T61" fmla="*/ 2147483647 h 1008"/>
              <a:gd name="T62" fmla="*/ 2147483647 w 378"/>
              <a:gd name="T63" fmla="*/ 2147483647 h 1008"/>
              <a:gd name="T64" fmla="*/ 2147483647 w 378"/>
              <a:gd name="T65" fmla="*/ 2147483647 h 1008"/>
              <a:gd name="T66" fmla="*/ 2147483647 w 378"/>
              <a:gd name="T67" fmla="*/ 294140781 h 1008"/>
              <a:gd name="T68" fmla="*/ 2147483647 w 378"/>
              <a:gd name="T69" fmla="*/ 0 h 1008"/>
              <a:gd name="T70" fmla="*/ 2147483647 w 378"/>
              <a:gd name="T71" fmla="*/ 382373470 h 1008"/>
              <a:gd name="T72" fmla="*/ 2147483647 w 378"/>
              <a:gd name="T73" fmla="*/ 2147483647 h 1008"/>
              <a:gd name="T74" fmla="*/ 2147483647 w 378"/>
              <a:gd name="T75" fmla="*/ 2147483647 h 1008"/>
              <a:gd name="T76" fmla="*/ 2147483647 w 378"/>
              <a:gd name="T77" fmla="*/ 2147483647 h 1008"/>
              <a:gd name="T78" fmla="*/ 2147483647 w 378"/>
              <a:gd name="T79" fmla="*/ 2147483647 h 100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378"/>
              <a:gd name="T121" fmla="*/ 0 h 1008"/>
              <a:gd name="T122" fmla="*/ 378 w 378"/>
              <a:gd name="T123" fmla="*/ 1008 h 100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378" h="1008">
                <a:moveTo>
                  <a:pt x="59" y="194"/>
                </a:moveTo>
                <a:lnTo>
                  <a:pt x="7" y="280"/>
                </a:lnTo>
                <a:lnTo>
                  <a:pt x="0" y="307"/>
                </a:lnTo>
                <a:lnTo>
                  <a:pt x="7" y="342"/>
                </a:lnTo>
                <a:lnTo>
                  <a:pt x="38" y="426"/>
                </a:lnTo>
                <a:lnTo>
                  <a:pt x="74" y="441"/>
                </a:lnTo>
                <a:lnTo>
                  <a:pt x="82" y="436"/>
                </a:lnTo>
                <a:lnTo>
                  <a:pt x="86" y="399"/>
                </a:lnTo>
                <a:lnTo>
                  <a:pt x="71" y="405"/>
                </a:lnTo>
                <a:lnTo>
                  <a:pt x="61" y="386"/>
                </a:lnTo>
                <a:lnTo>
                  <a:pt x="53" y="322"/>
                </a:lnTo>
                <a:lnTo>
                  <a:pt x="84" y="273"/>
                </a:lnTo>
                <a:lnTo>
                  <a:pt x="90" y="382"/>
                </a:lnTo>
                <a:lnTo>
                  <a:pt x="96" y="392"/>
                </a:lnTo>
                <a:lnTo>
                  <a:pt x="86" y="399"/>
                </a:lnTo>
                <a:lnTo>
                  <a:pt x="82" y="436"/>
                </a:lnTo>
                <a:lnTo>
                  <a:pt x="90" y="432"/>
                </a:lnTo>
                <a:lnTo>
                  <a:pt x="90" y="509"/>
                </a:lnTo>
                <a:lnTo>
                  <a:pt x="107" y="747"/>
                </a:lnTo>
                <a:lnTo>
                  <a:pt x="107" y="979"/>
                </a:lnTo>
                <a:lnTo>
                  <a:pt x="117" y="979"/>
                </a:lnTo>
                <a:lnTo>
                  <a:pt x="109" y="996"/>
                </a:lnTo>
                <a:lnTo>
                  <a:pt x="111" y="1006"/>
                </a:lnTo>
                <a:lnTo>
                  <a:pt x="145" y="1006"/>
                </a:lnTo>
                <a:lnTo>
                  <a:pt x="159" y="991"/>
                </a:lnTo>
                <a:lnTo>
                  <a:pt x="163" y="981"/>
                </a:lnTo>
                <a:lnTo>
                  <a:pt x="172" y="981"/>
                </a:lnTo>
                <a:lnTo>
                  <a:pt x="186" y="914"/>
                </a:lnTo>
                <a:lnTo>
                  <a:pt x="182" y="777"/>
                </a:lnTo>
                <a:lnTo>
                  <a:pt x="186" y="547"/>
                </a:lnTo>
                <a:lnTo>
                  <a:pt x="203" y="797"/>
                </a:lnTo>
                <a:lnTo>
                  <a:pt x="199" y="921"/>
                </a:lnTo>
                <a:lnTo>
                  <a:pt x="211" y="981"/>
                </a:lnTo>
                <a:lnTo>
                  <a:pt x="216" y="981"/>
                </a:lnTo>
                <a:lnTo>
                  <a:pt x="216" y="1002"/>
                </a:lnTo>
                <a:lnTo>
                  <a:pt x="220" y="1008"/>
                </a:lnTo>
                <a:lnTo>
                  <a:pt x="259" y="1006"/>
                </a:lnTo>
                <a:lnTo>
                  <a:pt x="263" y="1002"/>
                </a:lnTo>
                <a:lnTo>
                  <a:pt x="264" y="996"/>
                </a:lnTo>
                <a:lnTo>
                  <a:pt x="261" y="983"/>
                </a:lnTo>
                <a:lnTo>
                  <a:pt x="268" y="981"/>
                </a:lnTo>
                <a:lnTo>
                  <a:pt x="289" y="557"/>
                </a:lnTo>
                <a:lnTo>
                  <a:pt x="289" y="432"/>
                </a:lnTo>
                <a:lnTo>
                  <a:pt x="293" y="434"/>
                </a:lnTo>
                <a:lnTo>
                  <a:pt x="293" y="403"/>
                </a:lnTo>
                <a:lnTo>
                  <a:pt x="282" y="401"/>
                </a:lnTo>
                <a:lnTo>
                  <a:pt x="289" y="376"/>
                </a:lnTo>
                <a:lnTo>
                  <a:pt x="288" y="271"/>
                </a:lnTo>
                <a:lnTo>
                  <a:pt x="311" y="290"/>
                </a:lnTo>
                <a:lnTo>
                  <a:pt x="324" y="309"/>
                </a:lnTo>
                <a:lnTo>
                  <a:pt x="318" y="386"/>
                </a:lnTo>
                <a:lnTo>
                  <a:pt x="305" y="405"/>
                </a:lnTo>
                <a:lnTo>
                  <a:pt x="293" y="403"/>
                </a:lnTo>
                <a:lnTo>
                  <a:pt x="293" y="434"/>
                </a:lnTo>
                <a:lnTo>
                  <a:pt x="301" y="436"/>
                </a:lnTo>
                <a:lnTo>
                  <a:pt x="314" y="434"/>
                </a:lnTo>
                <a:lnTo>
                  <a:pt x="347" y="411"/>
                </a:lnTo>
                <a:lnTo>
                  <a:pt x="370" y="332"/>
                </a:lnTo>
                <a:lnTo>
                  <a:pt x="378" y="299"/>
                </a:lnTo>
                <a:lnTo>
                  <a:pt x="376" y="280"/>
                </a:lnTo>
                <a:lnTo>
                  <a:pt x="322" y="211"/>
                </a:lnTo>
                <a:lnTo>
                  <a:pt x="291" y="178"/>
                </a:lnTo>
                <a:lnTo>
                  <a:pt x="216" y="146"/>
                </a:lnTo>
                <a:lnTo>
                  <a:pt x="218" y="113"/>
                </a:lnTo>
                <a:lnTo>
                  <a:pt x="228" y="107"/>
                </a:lnTo>
                <a:lnTo>
                  <a:pt x="234" y="75"/>
                </a:lnTo>
                <a:lnTo>
                  <a:pt x="230" y="34"/>
                </a:lnTo>
                <a:lnTo>
                  <a:pt x="213" y="10"/>
                </a:lnTo>
                <a:lnTo>
                  <a:pt x="207" y="10"/>
                </a:lnTo>
                <a:lnTo>
                  <a:pt x="203" y="0"/>
                </a:lnTo>
                <a:lnTo>
                  <a:pt x="170" y="2"/>
                </a:lnTo>
                <a:lnTo>
                  <a:pt x="144" y="13"/>
                </a:lnTo>
                <a:lnTo>
                  <a:pt x="130" y="46"/>
                </a:lnTo>
                <a:lnTo>
                  <a:pt x="132" y="84"/>
                </a:lnTo>
                <a:lnTo>
                  <a:pt x="128" y="90"/>
                </a:lnTo>
                <a:lnTo>
                  <a:pt x="134" y="107"/>
                </a:lnTo>
                <a:lnTo>
                  <a:pt x="144" y="111"/>
                </a:lnTo>
                <a:lnTo>
                  <a:pt x="153" y="148"/>
                </a:lnTo>
                <a:lnTo>
                  <a:pt x="71" y="178"/>
                </a:lnTo>
                <a:lnTo>
                  <a:pt x="59" y="194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415" name="Freeform 61"/>
          <p:cNvSpPr>
            <a:spLocks/>
          </p:cNvSpPr>
          <p:nvPr/>
        </p:nvSpPr>
        <p:spPr bwMode="auto">
          <a:xfrm>
            <a:off x="1719263" y="3180861"/>
            <a:ext cx="139700" cy="309563"/>
          </a:xfrm>
          <a:custGeom>
            <a:avLst/>
            <a:gdLst>
              <a:gd name="T0" fmla="*/ 353350432 w 378"/>
              <a:gd name="T1" fmla="*/ 2147483647 h 1008"/>
              <a:gd name="T2" fmla="*/ 353350432 w 378"/>
              <a:gd name="T3" fmla="*/ 2147483647 h 1008"/>
              <a:gd name="T4" fmla="*/ 2147483647 w 378"/>
              <a:gd name="T5" fmla="*/ 2147483647 h 1008"/>
              <a:gd name="T6" fmla="*/ 2147483647 w 378"/>
              <a:gd name="T7" fmla="*/ 2147483647 h 1008"/>
              <a:gd name="T8" fmla="*/ 2147483647 w 378"/>
              <a:gd name="T9" fmla="*/ 2147483647 h 1008"/>
              <a:gd name="T10" fmla="*/ 2147483647 w 378"/>
              <a:gd name="T11" fmla="*/ 2147483647 h 1008"/>
              <a:gd name="T12" fmla="*/ 2147483647 w 378"/>
              <a:gd name="T13" fmla="*/ 2147483647 h 1008"/>
              <a:gd name="T14" fmla="*/ 2147483647 w 378"/>
              <a:gd name="T15" fmla="*/ 2147483647 h 1008"/>
              <a:gd name="T16" fmla="*/ 2147483647 w 378"/>
              <a:gd name="T17" fmla="*/ 2147483647 h 1008"/>
              <a:gd name="T18" fmla="*/ 2147483647 w 378"/>
              <a:gd name="T19" fmla="*/ 2147483647 h 1008"/>
              <a:gd name="T20" fmla="*/ 2147483647 w 378"/>
              <a:gd name="T21" fmla="*/ 2147483647 h 1008"/>
              <a:gd name="T22" fmla="*/ 2147483647 w 378"/>
              <a:gd name="T23" fmla="*/ 2147483647 h 1008"/>
              <a:gd name="T24" fmla="*/ 2147483647 w 378"/>
              <a:gd name="T25" fmla="*/ 2147483647 h 1008"/>
              <a:gd name="T26" fmla="*/ 2147483647 w 378"/>
              <a:gd name="T27" fmla="*/ 2147483647 h 1008"/>
              <a:gd name="T28" fmla="*/ 2147483647 w 378"/>
              <a:gd name="T29" fmla="*/ 2147483647 h 1008"/>
              <a:gd name="T30" fmla="*/ 2147483647 w 378"/>
              <a:gd name="T31" fmla="*/ 2147483647 h 1008"/>
              <a:gd name="T32" fmla="*/ 2147483647 w 378"/>
              <a:gd name="T33" fmla="*/ 2147483647 h 1008"/>
              <a:gd name="T34" fmla="*/ 2147483647 w 378"/>
              <a:gd name="T35" fmla="*/ 2147483647 h 1008"/>
              <a:gd name="T36" fmla="*/ 2147483647 w 378"/>
              <a:gd name="T37" fmla="*/ 2147483647 h 1008"/>
              <a:gd name="T38" fmla="*/ 2147483647 w 378"/>
              <a:gd name="T39" fmla="*/ 2147483647 h 1008"/>
              <a:gd name="T40" fmla="*/ 2147483647 w 378"/>
              <a:gd name="T41" fmla="*/ 2147483647 h 1008"/>
              <a:gd name="T42" fmla="*/ 2147483647 w 378"/>
              <a:gd name="T43" fmla="*/ 2147483647 h 1008"/>
              <a:gd name="T44" fmla="*/ 2147483647 w 378"/>
              <a:gd name="T45" fmla="*/ 2147483647 h 1008"/>
              <a:gd name="T46" fmla="*/ 2147483647 w 378"/>
              <a:gd name="T47" fmla="*/ 2147483647 h 1008"/>
              <a:gd name="T48" fmla="*/ 2147483647 w 378"/>
              <a:gd name="T49" fmla="*/ 2147483647 h 1008"/>
              <a:gd name="T50" fmla="*/ 2147483647 w 378"/>
              <a:gd name="T51" fmla="*/ 2147483647 h 1008"/>
              <a:gd name="T52" fmla="*/ 2147483647 w 378"/>
              <a:gd name="T53" fmla="*/ 2147483647 h 1008"/>
              <a:gd name="T54" fmla="*/ 2147483647 w 378"/>
              <a:gd name="T55" fmla="*/ 2147483647 h 1008"/>
              <a:gd name="T56" fmla="*/ 2147483647 w 378"/>
              <a:gd name="T57" fmla="*/ 2147483647 h 1008"/>
              <a:gd name="T58" fmla="*/ 2147483647 w 378"/>
              <a:gd name="T59" fmla="*/ 2147483647 h 1008"/>
              <a:gd name="T60" fmla="*/ 2147483647 w 378"/>
              <a:gd name="T61" fmla="*/ 2147483647 h 1008"/>
              <a:gd name="T62" fmla="*/ 2147483647 w 378"/>
              <a:gd name="T63" fmla="*/ 2147483647 h 1008"/>
              <a:gd name="T64" fmla="*/ 2147483647 w 378"/>
              <a:gd name="T65" fmla="*/ 2147483647 h 1008"/>
              <a:gd name="T66" fmla="*/ 2147483647 w 378"/>
              <a:gd name="T67" fmla="*/ 289638881 h 1008"/>
              <a:gd name="T68" fmla="*/ 2147483647 w 378"/>
              <a:gd name="T69" fmla="*/ 0 h 1008"/>
              <a:gd name="T70" fmla="*/ 2147483647 w 378"/>
              <a:gd name="T71" fmla="*/ 376502376 h 1008"/>
              <a:gd name="T72" fmla="*/ 2147483647 w 378"/>
              <a:gd name="T73" fmla="*/ 2147483647 h 1008"/>
              <a:gd name="T74" fmla="*/ 2147483647 w 378"/>
              <a:gd name="T75" fmla="*/ 2147483647 h 1008"/>
              <a:gd name="T76" fmla="*/ 2147483647 w 378"/>
              <a:gd name="T77" fmla="*/ 2147483647 h 1008"/>
              <a:gd name="T78" fmla="*/ 2147483647 w 378"/>
              <a:gd name="T79" fmla="*/ 2147483647 h 100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378"/>
              <a:gd name="T121" fmla="*/ 0 h 1008"/>
              <a:gd name="T122" fmla="*/ 378 w 378"/>
              <a:gd name="T123" fmla="*/ 1008 h 100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378" h="1008">
                <a:moveTo>
                  <a:pt x="59" y="194"/>
                </a:moveTo>
                <a:lnTo>
                  <a:pt x="7" y="280"/>
                </a:lnTo>
                <a:lnTo>
                  <a:pt x="0" y="307"/>
                </a:lnTo>
                <a:lnTo>
                  <a:pt x="7" y="342"/>
                </a:lnTo>
                <a:lnTo>
                  <a:pt x="38" y="426"/>
                </a:lnTo>
                <a:lnTo>
                  <a:pt x="74" y="441"/>
                </a:lnTo>
                <a:lnTo>
                  <a:pt x="82" y="436"/>
                </a:lnTo>
                <a:lnTo>
                  <a:pt x="86" y="399"/>
                </a:lnTo>
                <a:lnTo>
                  <a:pt x="71" y="405"/>
                </a:lnTo>
                <a:lnTo>
                  <a:pt x="61" y="386"/>
                </a:lnTo>
                <a:lnTo>
                  <a:pt x="53" y="322"/>
                </a:lnTo>
                <a:lnTo>
                  <a:pt x="84" y="273"/>
                </a:lnTo>
                <a:lnTo>
                  <a:pt x="90" y="382"/>
                </a:lnTo>
                <a:lnTo>
                  <a:pt x="96" y="392"/>
                </a:lnTo>
                <a:lnTo>
                  <a:pt x="86" y="399"/>
                </a:lnTo>
                <a:lnTo>
                  <a:pt x="82" y="436"/>
                </a:lnTo>
                <a:lnTo>
                  <a:pt x="90" y="432"/>
                </a:lnTo>
                <a:lnTo>
                  <a:pt x="90" y="509"/>
                </a:lnTo>
                <a:lnTo>
                  <a:pt x="107" y="747"/>
                </a:lnTo>
                <a:lnTo>
                  <a:pt x="107" y="979"/>
                </a:lnTo>
                <a:lnTo>
                  <a:pt x="117" y="979"/>
                </a:lnTo>
                <a:lnTo>
                  <a:pt x="109" y="996"/>
                </a:lnTo>
                <a:lnTo>
                  <a:pt x="111" y="1006"/>
                </a:lnTo>
                <a:lnTo>
                  <a:pt x="145" y="1006"/>
                </a:lnTo>
                <a:lnTo>
                  <a:pt x="159" y="991"/>
                </a:lnTo>
                <a:lnTo>
                  <a:pt x="163" y="981"/>
                </a:lnTo>
                <a:lnTo>
                  <a:pt x="172" y="981"/>
                </a:lnTo>
                <a:lnTo>
                  <a:pt x="186" y="914"/>
                </a:lnTo>
                <a:lnTo>
                  <a:pt x="182" y="777"/>
                </a:lnTo>
                <a:lnTo>
                  <a:pt x="186" y="547"/>
                </a:lnTo>
                <a:lnTo>
                  <a:pt x="203" y="797"/>
                </a:lnTo>
                <a:lnTo>
                  <a:pt x="199" y="921"/>
                </a:lnTo>
                <a:lnTo>
                  <a:pt x="211" y="981"/>
                </a:lnTo>
                <a:lnTo>
                  <a:pt x="216" y="981"/>
                </a:lnTo>
                <a:lnTo>
                  <a:pt x="216" y="1002"/>
                </a:lnTo>
                <a:lnTo>
                  <a:pt x="220" y="1008"/>
                </a:lnTo>
                <a:lnTo>
                  <a:pt x="259" y="1006"/>
                </a:lnTo>
                <a:lnTo>
                  <a:pt x="263" y="1002"/>
                </a:lnTo>
                <a:lnTo>
                  <a:pt x="264" y="996"/>
                </a:lnTo>
                <a:lnTo>
                  <a:pt x="261" y="983"/>
                </a:lnTo>
                <a:lnTo>
                  <a:pt x="268" y="981"/>
                </a:lnTo>
                <a:lnTo>
                  <a:pt x="289" y="557"/>
                </a:lnTo>
                <a:lnTo>
                  <a:pt x="289" y="432"/>
                </a:lnTo>
                <a:lnTo>
                  <a:pt x="293" y="434"/>
                </a:lnTo>
                <a:lnTo>
                  <a:pt x="293" y="403"/>
                </a:lnTo>
                <a:lnTo>
                  <a:pt x="282" y="401"/>
                </a:lnTo>
                <a:lnTo>
                  <a:pt x="289" y="376"/>
                </a:lnTo>
                <a:lnTo>
                  <a:pt x="288" y="271"/>
                </a:lnTo>
                <a:lnTo>
                  <a:pt x="311" y="290"/>
                </a:lnTo>
                <a:lnTo>
                  <a:pt x="324" y="309"/>
                </a:lnTo>
                <a:lnTo>
                  <a:pt x="318" y="386"/>
                </a:lnTo>
                <a:lnTo>
                  <a:pt x="305" y="405"/>
                </a:lnTo>
                <a:lnTo>
                  <a:pt x="293" y="403"/>
                </a:lnTo>
                <a:lnTo>
                  <a:pt x="293" y="434"/>
                </a:lnTo>
                <a:lnTo>
                  <a:pt x="301" y="436"/>
                </a:lnTo>
                <a:lnTo>
                  <a:pt x="314" y="434"/>
                </a:lnTo>
                <a:lnTo>
                  <a:pt x="347" y="411"/>
                </a:lnTo>
                <a:lnTo>
                  <a:pt x="370" y="332"/>
                </a:lnTo>
                <a:lnTo>
                  <a:pt x="378" y="299"/>
                </a:lnTo>
                <a:lnTo>
                  <a:pt x="376" y="280"/>
                </a:lnTo>
                <a:lnTo>
                  <a:pt x="322" y="211"/>
                </a:lnTo>
                <a:lnTo>
                  <a:pt x="291" y="178"/>
                </a:lnTo>
                <a:lnTo>
                  <a:pt x="216" y="146"/>
                </a:lnTo>
                <a:lnTo>
                  <a:pt x="218" y="113"/>
                </a:lnTo>
                <a:lnTo>
                  <a:pt x="228" y="107"/>
                </a:lnTo>
                <a:lnTo>
                  <a:pt x="234" y="75"/>
                </a:lnTo>
                <a:lnTo>
                  <a:pt x="230" y="34"/>
                </a:lnTo>
                <a:lnTo>
                  <a:pt x="213" y="10"/>
                </a:lnTo>
                <a:lnTo>
                  <a:pt x="207" y="10"/>
                </a:lnTo>
                <a:lnTo>
                  <a:pt x="203" y="0"/>
                </a:lnTo>
                <a:lnTo>
                  <a:pt x="170" y="2"/>
                </a:lnTo>
                <a:lnTo>
                  <a:pt x="144" y="13"/>
                </a:lnTo>
                <a:lnTo>
                  <a:pt x="130" y="46"/>
                </a:lnTo>
                <a:lnTo>
                  <a:pt x="132" y="84"/>
                </a:lnTo>
                <a:lnTo>
                  <a:pt x="128" y="90"/>
                </a:lnTo>
                <a:lnTo>
                  <a:pt x="134" y="107"/>
                </a:lnTo>
                <a:lnTo>
                  <a:pt x="144" y="111"/>
                </a:lnTo>
                <a:lnTo>
                  <a:pt x="153" y="148"/>
                </a:lnTo>
                <a:lnTo>
                  <a:pt x="71" y="178"/>
                </a:lnTo>
                <a:lnTo>
                  <a:pt x="59" y="194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416" name="Freeform 61"/>
          <p:cNvSpPr>
            <a:spLocks/>
          </p:cNvSpPr>
          <p:nvPr/>
        </p:nvSpPr>
        <p:spPr bwMode="auto">
          <a:xfrm>
            <a:off x="1871663" y="3236424"/>
            <a:ext cx="139700" cy="311150"/>
          </a:xfrm>
          <a:custGeom>
            <a:avLst/>
            <a:gdLst>
              <a:gd name="T0" fmla="*/ 353350432 w 378"/>
              <a:gd name="T1" fmla="*/ 2147483647 h 1008"/>
              <a:gd name="T2" fmla="*/ 353350432 w 378"/>
              <a:gd name="T3" fmla="*/ 2147483647 h 1008"/>
              <a:gd name="T4" fmla="*/ 2147483647 w 378"/>
              <a:gd name="T5" fmla="*/ 2147483647 h 1008"/>
              <a:gd name="T6" fmla="*/ 2147483647 w 378"/>
              <a:gd name="T7" fmla="*/ 2147483647 h 1008"/>
              <a:gd name="T8" fmla="*/ 2147483647 w 378"/>
              <a:gd name="T9" fmla="*/ 2147483647 h 1008"/>
              <a:gd name="T10" fmla="*/ 2147483647 w 378"/>
              <a:gd name="T11" fmla="*/ 2147483647 h 1008"/>
              <a:gd name="T12" fmla="*/ 2147483647 w 378"/>
              <a:gd name="T13" fmla="*/ 2147483647 h 1008"/>
              <a:gd name="T14" fmla="*/ 2147483647 w 378"/>
              <a:gd name="T15" fmla="*/ 2147483647 h 1008"/>
              <a:gd name="T16" fmla="*/ 2147483647 w 378"/>
              <a:gd name="T17" fmla="*/ 2147483647 h 1008"/>
              <a:gd name="T18" fmla="*/ 2147483647 w 378"/>
              <a:gd name="T19" fmla="*/ 2147483647 h 1008"/>
              <a:gd name="T20" fmla="*/ 2147483647 w 378"/>
              <a:gd name="T21" fmla="*/ 2147483647 h 1008"/>
              <a:gd name="T22" fmla="*/ 2147483647 w 378"/>
              <a:gd name="T23" fmla="*/ 2147483647 h 1008"/>
              <a:gd name="T24" fmla="*/ 2147483647 w 378"/>
              <a:gd name="T25" fmla="*/ 2147483647 h 1008"/>
              <a:gd name="T26" fmla="*/ 2147483647 w 378"/>
              <a:gd name="T27" fmla="*/ 2147483647 h 1008"/>
              <a:gd name="T28" fmla="*/ 2147483647 w 378"/>
              <a:gd name="T29" fmla="*/ 2147483647 h 1008"/>
              <a:gd name="T30" fmla="*/ 2147483647 w 378"/>
              <a:gd name="T31" fmla="*/ 2147483647 h 1008"/>
              <a:gd name="T32" fmla="*/ 2147483647 w 378"/>
              <a:gd name="T33" fmla="*/ 2147483647 h 1008"/>
              <a:gd name="T34" fmla="*/ 2147483647 w 378"/>
              <a:gd name="T35" fmla="*/ 2147483647 h 1008"/>
              <a:gd name="T36" fmla="*/ 2147483647 w 378"/>
              <a:gd name="T37" fmla="*/ 2147483647 h 1008"/>
              <a:gd name="T38" fmla="*/ 2147483647 w 378"/>
              <a:gd name="T39" fmla="*/ 2147483647 h 1008"/>
              <a:gd name="T40" fmla="*/ 2147483647 w 378"/>
              <a:gd name="T41" fmla="*/ 2147483647 h 1008"/>
              <a:gd name="T42" fmla="*/ 2147483647 w 378"/>
              <a:gd name="T43" fmla="*/ 2147483647 h 1008"/>
              <a:gd name="T44" fmla="*/ 2147483647 w 378"/>
              <a:gd name="T45" fmla="*/ 2147483647 h 1008"/>
              <a:gd name="T46" fmla="*/ 2147483647 w 378"/>
              <a:gd name="T47" fmla="*/ 2147483647 h 1008"/>
              <a:gd name="T48" fmla="*/ 2147483647 w 378"/>
              <a:gd name="T49" fmla="*/ 2147483647 h 1008"/>
              <a:gd name="T50" fmla="*/ 2147483647 w 378"/>
              <a:gd name="T51" fmla="*/ 2147483647 h 1008"/>
              <a:gd name="T52" fmla="*/ 2147483647 w 378"/>
              <a:gd name="T53" fmla="*/ 2147483647 h 1008"/>
              <a:gd name="T54" fmla="*/ 2147483647 w 378"/>
              <a:gd name="T55" fmla="*/ 2147483647 h 1008"/>
              <a:gd name="T56" fmla="*/ 2147483647 w 378"/>
              <a:gd name="T57" fmla="*/ 2147483647 h 1008"/>
              <a:gd name="T58" fmla="*/ 2147483647 w 378"/>
              <a:gd name="T59" fmla="*/ 2147483647 h 1008"/>
              <a:gd name="T60" fmla="*/ 2147483647 w 378"/>
              <a:gd name="T61" fmla="*/ 2147483647 h 1008"/>
              <a:gd name="T62" fmla="*/ 2147483647 w 378"/>
              <a:gd name="T63" fmla="*/ 2147483647 h 1008"/>
              <a:gd name="T64" fmla="*/ 2147483647 w 378"/>
              <a:gd name="T65" fmla="*/ 2147483647 h 1008"/>
              <a:gd name="T66" fmla="*/ 2147483647 w 378"/>
              <a:gd name="T67" fmla="*/ 294140781 h 1008"/>
              <a:gd name="T68" fmla="*/ 2147483647 w 378"/>
              <a:gd name="T69" fmla="*/ 0 h 1008"/>
              <a:gd name="T70" fmla="*/ 2147483647 w 378"/>
              <a:gd name="T71" fmla="*/ 382373470 h 1008"/>
              <a:gd name="T72" fmla="*/ 2147483647 w 378"/>
              <a:gd name="T73" fmla="*/ 2147483647 h 1008"/>
              <a:gd name="T74" fmla="*/ 2147483647 w 378"/>
              <a:gd name="T75" fmla="*/ 2147483647 h 1008"/>
              <a:gd name="T76" fmla="*/ 2147483647 w 378"/>
              <a:gd name="T77" fmla="*/ 2147483647 h 1008"/>
              <a:gd name="T78" fmla="*/ 2147483647 w 378"/>
              <a:gd name="T79" fmla="*/ 2147483647 h 100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378"/>
              <a:gd name="T121" fmla="*/ 0 h 1008"/>
              <a:gd name="T122" fmla="*/ 378 w 378"/>
              <a:gd name="T123" fmla="*/ 1008 h 100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378" h="1008">
                <a:moveTo>
                  <a:pt x="59" y="194"/>
                </a:moveTo>
                <a:lnTo>
                  <a:pt x="7" y="280"/>
                </a:lnTo>
                <a:lnTo>
                  <a:pt x="0" y="307"/>
                </a:lnTo>
                <a:lnTo>
                  <a:pt x="7" y="342"/>
                </a:lnTo>
                <a:lnTo>
                  <a:pt x="38" y="426"/>
                </a:lnTo>
                <a:lnTo>
                  <a:pt x="74" y="441"/>
                </a:lnTo>
                <a:lnTo>
                  <a:pt x="82" y="436"/>
                </a:lnTo>
                <a:lnTo>
                  <a:pt x="86" y="399"/>
                </a:lnTo>
                <a:lnTo>
                  <a:pt x="71" y="405"/>
                </a:lnTo>
                <a:lnTo>
                  <a:pt x="61" y="386"/>
                </a:lnTo>
                <a:lnTo>
                  <a:pt x="53" y="322"/>
                </a:lnTo>
                <a:lnTo>
                  <a:pt x="84" y="273"/>
                </a:lnTo>
                <a:lnTo>
                  <a:pt x="90" y="382"/>
                </a:lnTo>
                <a:lnTo>
                  <a:pt x="96" y="392"/>
                </a:lnTo>
                <a:lnTo>
                  <a:pt x="86" y="399"/>
                </a:lnTo>
                <a:lnTo>
                  <a:pt x="82" y="436"/>
                </a:lnTo>
                <a:lnTo>
                  <a:pt x="90" y="432"/>
                </a:lnTo>
                <a:lnTo>
                  <a:pt x="90" y="509"/>
                </a:lnTo>
                <a:lnTo>
                  <a:pt x="107" y="747"/>
                </a:lnTo>
                <a:lnTo>
                  <a:pt x="107" y="979"/>
                </a:lnTo>
                <a:lnTo>
                  <a:pt x="117" y="979"/>
                </a:lnTo>
                <a:lnTo>
                  <a:pt x="109" y="996"/>
                </a:lnTo>
                <a:lnTo>
                  <a:pt x="111" y="1006"/>
                </a:lnTo>
                <a:lnTo>
                  <a:pt x="145" y="1006"/>
                </a:lnTo>
                <a:lnTo>
                  <a:pt x="159" y="991"/>
                </a:lnTo>
                <a:lnTo>
                  <a:pt x="163" y="981"/>
                </a:lnTo>
                <a:lnTo>
                  <a:pt x="172" y="981"/>
                </a:lnTo>
                <a:lnTo>
                  <a:pt x="186" y="914"/>
                </a:lnTo>
                <a:lnTo>
                  <a:pt x="182" y="777"/>
                </a:lnTo>
                <a:lnTo>
                  <a:pt x="186" y="547"/>
                </a:lnTo>
                <a:lnTo>
                  <a:pt x="203" y="797"/>
                </a:lnTo>
                <a:lnTo>
                  <a:pt x="199" y="921"/>
                </a:lnTo>
                <a:lnTo>
                  <a:pt x="211" y="981"/>
                </a:lnTo>
                <a:lnTo>
                  <a:pt x="216" y="981"/>
                </a:lnTo>
                <a:lnTo>
                  <a:pt x="216" y="1002"/>
                </a:lnTo>
                <a:lnTo>
                  <a:pt x="220" y="1008"/>
                </a:lnTo>
                <a:lnTo>
                  <a:pt x="259" y="1006"/>
                </a:lnTo>
                <a:lnTo>
                  <a:pt x="263" y="1002"/>
                </a:lnTo>
                <a:lnTo>
                  <a:pt x="264" y="996"/>
                </a:lnTo>
                <a:lnTo>
                  <a:pt x="261" y="983"/>
                </a:lnTo>
                <a:lnTo>
                  <a:pt x="268" y="981"/>
                </a:lnTo>
                <a:lnTo>
                  <a:pt x="289" y="557"/>
                </a:lnTo>
                <a:lnTo>
                  <a:pt x="289" y="432"/>
                </a:lnTo>
                <a:lnTo>
                  <a:pt x="293" y="434"/>
                </a:lnTo>
                <a:lnTo>
                  <a:pt x="293" y="403"/>
                </a:lnTo>
                <a:lnTo>
                  <a:pt x="282" y="401"/>
                </a:lnTo>
                <a:lnTo>
                  <a:pt x="289" y="376"/>
                </a:lnTo>
                <a:lnTo>
                  <a:pt x="288" y="271"/>
                </a:lnTo>
                <a:lnTo>
                  <a:pt x="311" y="290"/>
                </a:lnTo>
                <a:lnTo>
                  <a:pt x="324" y="309"/>
                </a:lnTo>
                <a:lnTo>
                  <a:pt x="318" y="386"/>
                </a:lnTo>
                <a:lnTo>
                  <a:pt x="305" y="405"/>
                </a:lnTo>
                <a:lnTo>
                  <a:pt x="293" y="403"/>
                </a:lnTo>
                <a:lnTo>
                  <a:pt x="293" y="434"/>
                </a:lnTo>
                <a:lnTo>
                  <a:pt x="301" y="436"/>
                </a:lnTo>
                <a:lnTo>
                  <a:pt x="314" y="434"/>
                </a:lnTo>
                <a:lnTo>
                  <a:pt x="347" y="411"/>
                </a:lnTo>
                <a:lnTo>
                  <a:pt x="370" y="332"/>
                </a:lnTo>
                <a:lnTo>
                  <a:pt x="378" y="299"/>
                </a:lnTo>
                <a:lnTo>
                  <a:pt x="376" y="280"/>
                </a:lnTo>
                <a:lnTo>
                  <a:pt x="322" y="211"/>
                </a:lnTo>
                <a:lnTo>
                  <a:pt x="291" y="178"/>
                </a:lnTo>
                <a:lnTo>
                  <a:pt x="216" y="146"/>
                </a:lnTo>
                <a:lnTo>
                  <a:pt x="218" y="113"/>
                </a:lnTo>
                <a:lnTo>
                  <a:pt x="228" y="107"/>
                </a:lnTo>
                <a:lnTo>
                  <a:pt x="234" y="75"/>
                </a:lnTo>
                <a:lnTo>
                  <a:pt x="230" y="34"/>
                </a:lnTo>
                <a:lnTo>
                  <a:pt x="213" y="10"/>
                </a:lnTo>
                <a:lnTo>
                  <a:pt x="207" y="10"/>
                </a:lnTo>
                <a:lnTo>
                  <a:pt x="203" y="0"/>
                </a:lnTo>
                <a:lnTo>
                  <a:pt x="170" y="2"/>
                </a:lnTo>
                <a:lnTo>
                  <a:pt x="144" y="13"/>
                </a:lnTo>
                <a:lnTo>
                  <a:pt x="130" y="46"/>
                </a:lnTo>
                <a:lnTo>
                  <a:pt x="132" y="84"/>
                </a:lnTo>
                <a:lnTo>
                  <a:pt x="128" y="90"/>
                </a:lnTo>
                <a:lnTo>
                  <a:pt x="134" y="107"/>
                </a:lnTo>
                <a:lnTo>
                  <a:pt x="144" y="111"/>
                </a:lnTo>
                <a:lnTo>
                  <a:pt x="153" y="148"/>
                </a:lnTo>
                <a:lnTo>
                  <a:pt x="71" y="178"/>
                </a:lnTo>
                <a:lnTo>
                  <a:pt x="59" y="194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417" name="Freeform 61"/>
          <p:cNvSpPr>
            <a:spLocks/>
          </p:cNvSpPr>
          <p:nvPr/>
        </p:nvSpPr>
        <p:spPr bwMode="auto">
          <a:xfrm>
            <a:off x="1571625" y="3264999"/>
            <a:ext cx="138113" cy="309562"/>
          </a:xfrm>
          <a:custGeom>
            <a:avLst/>
            <a:gdLst>
              <a:gd name="T0" fmla="*/ 341496431 w 378"/>
              <a:gd name="T1" fmla="*/ 2147483647 h 1008"/>
              <a:gd name="T2" fmla="*/ 341496431 w 378"/>
              <a:gd name="T3" fmla="*/ 2147483647 h 1008"/>
              <a:gd name="T4" fmla="*/ 2147483647 w 378"/>
              <a:gd name="T5" fmla="*/ 2147483647 h 1008"/>
              <a:gd name="T6" fmla="*/ 2147483647 w 378"/>
              <a:gd name="T7" fmla="*/ 2147483647 h 1008"/>
              <a:gd name="T8" fmla="*/ 2147483647 w 378"/>
              <a:gd name="T9" fmla="*/ 2147483647 h 1008"/>
              <a:gd name="T10" fmla="*/ 2147483647 w 378"/>
              <a:gd name="T11" fmla="*/ 2147483647 h 1008"/>
              <a:gd name="T12" fmla="*/ 2147483647 w 378"/>
              <a:gd name="T13" fmla="*/ 2147483647 h 1008"/>
              <a:gd name="T14" fmla="*/ 2147483647 w 378"/>
              <a:gd name="T15" fmla="*/ 2147483647 h 1008"/>
              <a:gd name="T16" fmla="*/ 2147483647 w 378"/>
              <a:gd name="T17" fmla="*/ 2147483647 h 1008"/>
              <a:gd name="T18" fmla="*/ 2147483647 w 378"/>
              <a:gd name="T19" fmla="*/ 2147483647 h 1008"/>
              <a:gd name="T20" fmla="*/ 2147483647 w 378"/>
              <a:gd name="T21" fmla="*/ 2147483647 h 1008"/>
              <a:gd name="T22" fmla="*/ 2147483647 w 378"/>
              <a:gd name="T23" fmla="*/ 2147483647 h 1008"/>
              <a:gd name="T24" fmla="*/ 2147483647 w 378"/>
              <a:gd name="T25" fmla="*/ 2147483647 h 1008"/>
              <a:gd name="T26" fmla="*/ 2147483647 w 378"/>
              <a:gd name="T27" fmla="*/ 2147483647 h 1008"/>
              <a:gd name="T28" fmla="*/ 2147483647 w 378"/>
              <a:gd name="T29" fmla="*/ 2147483647 h 1008"/>
              <a:gd name="T30" fmla="*/ 2147483647 w 378"/>
              <a:gd name="T31" fmla="*/ 2147483647 h 1008"/>
              <a:gd name="T32" fmla="*/ 2147483647 w 378"/>
              <a:gd name="T33" fmla="*/ 2147483647 h 1008"/>
              <a:gd name="T34" fmla="*/ 2147483647 w 378"/>
              <a:gd name="T35" fmla="*/ 2147483647 h 1008"/>
              <a:gd name="T36" fmla="*/ 2147483647 w 378"/>
              <a:gd name="T37" fmla="*/ 2147483647 h 1008"/>
              <a:gd name="T38" fmla="*/ 2147483647 w 378"/>
              <a:gd name="T39" fmla="*/ 2147483647 h 1008"/>
              <a:gd name="T40" fmla="*/ 2147483647 w 378"/>
              <a:gd name="T41" fmla="*/ 2147483647 h 1008"/>
              <a:gd name="T42" fmla="*/ 2147483647 w 378"/>
              <a:gd name="T43" fmla="*/ 2147483647 h 1008"/>
              <a:gd name="T44" fmla="*/ 2147483647 w 378"/>
              <a:gd name="T45" fmla="*/ 2147483647 h 1008"/>
              <a:gd name="T46" fmla="*/ 2147483647 w 378"/>
              <a:gd name="T47" fmla="*/ 2147483647 h 1008"/>
              <a:gd name="T48" fmla="*/ 2147483647 w 378"/>
              <a:gd name="T49" fmla="*/ 2147483647 h 1008"/>
              <a:gd name="T50" fmla="*/ 2147483647 w 378"/>
              <a:gd name="T51" fmla="*/ 2147483647 h 1008"/>
              <a:gd name="T52" fmla="*/ 2147483647 w 378"/>
              <a:gd name="T53" fmla="*/ 2147483647 h 1008"/>
              <a:gd name="T54" fmla="*/ 2147483647 w 378"/>
              <a:gd name="T55" fmla="*/ 2147483647 h 1008"/>
              <a:gd name="T56" fmla="*/ 2147483647 w 378"/>
              <a:gd name="T57" fmla="*/ 2147483647 h 1008"/>
              <a:gd name="T58" fmla="*/ 2147483647 w 378"/>
              <a:gd name="T59" fmla="*/ 2147483647 h 1008"/>
              <a:gd name="T60" fmla="*/ 2147483647 w 378"/>
              <a:gd name="T61" fmla="*/ 2147483647 h 1008"/>
              <a:gd name="T62" fmla="*/ 2147483647 w 378"/>
              <a:gd name="T63" fmla="*/ 2147483647 h 1008"/>
              <a:gd name="T64" fmla="*/ 2147483647 w 378"/>
              <a:gd name="T65" fmla="*/ 2147483647 h 1008"/>
              <a:gd name="T66" fmla="*/ 2147483647 w 378"/>
              <a:gd name="T67" fmla="*/ 289637024 h 1008"/>
              <a:gd name="T68" fmla="*/ 2147483647 w 378"/>
              <a:gd name="T69" fmla="*/ 0 h 1008"/>
              <a:gd name="T70" fmla="*/ 2147483647 w 378"/>
              <a:gd name="T71" fmla="*/ 376499931 h 1008"/>
              <a:gd name="T72" fmla="*/ 2147483647 w 378"/>
              <a:gd name="T73" fmla="*/ 2147483647 h 1008"/>
              <a:gd name="T74" fmla="*/ 2147483647 w 378"/>
              <a:gd name="T75" fmla="*/ 2147483647 h 1008"/>
              <a:gd name="T76" fmla="*/ 2147483647 w 378"/>
              <a:gd name="T77" fmla="*/ 2147483647 h 1008"/>
              <a:gd name="T78" fmla="*/ 2147483647 w 378"/>
              <a:gd name="T79" fmla="*/ 2147483647 h 100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378"/>
              <a:gd name="T121" fmla="*/ 0 h 1008"/>
              <a:gd name="T122" fmla="*/ 378 w 378"/>
              <a:gd name="T123" fmla="*/ 1008 h 100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378" h="1008">
                <a:moveTo>
                  <a:pt x="59" y="194"/>
                </a:moveTo>
                <a:lnTo>
                  <a:pt x="7" y="280"/>
                </a:lnTo>
                <a:lnTo>
                  <a:pt x="0" y="307"/>
                </a:lnTo>
                <a:lnTo>
                  <a:pt x="7" y="342"/>
                </a:lnTo>
                <a:lnTo>
                  <a:pt x="38" y="426"/>
                </a:lnTo>
                <a:lnTo>
                  <a:pt x="74" y="441"/>
                </a:lnTo>
                <a:lnTo>
                  <a:pt x="82" y="436"/>
                </a:lnTo>
                <a:lnTo>
                  <a:pt x="86" y="399"/>
                </a:lnTo>
                <a:lnTo>
                  <a:pt x="71" y="405"/>
                </a:lnTo>
                <a:lnTo>
                  <a:pt x="61" y="386"/>
                </a:lnTo>
                <a:lnTo>
                  <a:pt x="53" y="322"/>
                </a:lnTo>
                <a:lnTo>
                  <a:pt x="84" y="273"/>
                </a:lnTo>
                <a:lnTo>
                  <a:pt x="90" y="382"/>
                </a:lnTo>
                <a:lnTo>
                  <a:pt x="96" y="392"/>
                </a:lnTo>
                <a:lnTo>
                  <a:pt x="86" y="399"/>
                </a:lnTo>
                <a:lnTo>
                  <a:pt x="82" y="436"/>
                </a:lnTo>
                <a:lnTo>
                  <a:pt x="90" y="432"/>
                </a:lnTo>
                <a:lnTo>
                  <a:pt x="90" y="509"/>
                </a:lnTo>
                <a:lnTo>
                  <a:pt x="107" y="747"/>
                </a:lnTo>
                <a:lnTo>
                  <a:pt x="107" y="979"/>
                </a:lnTo>
                <a:lnTo>
                  <a:pt x="117" y="979"/>
                </a:lnTo>
                <a:lnTo>
                  <a:pt x="109" y="996"/>
                </a:lnTo>
                <a:lnTo>
                  <a:pt x="111" y="1006"/>
                </a:lnTo>
                <a:lnTo>
                  <a:pt x="145" y="1006"/>
                </a:lnTo>
                <a:lnTo>
                  <a:pt x="159" y="991"/>
                </a:lnTo>
                <a:lnTo>
                  <a:pt x="163" y="981"/>
                </a:lnTo>
                <a:lnTo>
                  <a:pt x="172" y="981"/>
                </a:lnTo>
                <a:lnTo>
                  <a:pt x="186" y="914"/>
                </a:lnTo>
                <a:lnTo>
                  <a:pt x="182" y="777"/>
                </a:lnTo>
                <a:lnTo>
                  <a:pt x="186" y="547"/>
                </a:lnTo>
                <a:lnTo>
                  <a:pt x="203" y="797"/>
                </a:lnTo>
                <a:lnTo>
                  <a:pt x="199" y="921"/>
                </a:lnTo>
                <a:lnTo>
                  <a:pt x="211" y="981"/>
                </a:lnTo>
                <a:lnTo>
                  <a:pt x="216" y="981"/>
                </a:lnTo>
                <a:lnTo>
                  <a:pt x="216" y="1002"/>
                </a:lnTo>
                <a:lnTo>
                  <a:pt x="220" y="1008"/>
                </a:lnTo>
                <a:lnTo>
                  <a:pt x="259" y="1006"/>
                </a:lnTo>
                <a:lnTo>
                  <a:pt x="263" y="1002"/>
                </a:lnTo>
                <a:lnTo>
                  <a:pt x="264" y="996"/>
                </a:lnTo>
                <a:lnTo>
                  <a:pt x="261" y="983"/>
                </a:lnTo>
                <a:lnTo>
                  <a:pt x="268" y="981"/>
                </a:lnTo>
                <a:lnTo>
                  <a:pt x="289" y="557"/>
                </a:lnTo>
                <a:lnTo>
                  <a:pt x="289" y="432"/>
                </a:lnTo>
                <a:lnTo>
                  <a:pt x="293" y="434"/>
                </a:lnTo>
                <a:lnTo>
                  <a:pt x="293" y="403"/>
                </a:lnTo>
                <a:lnTo>
                  <a:pt x="282" y="401"/>
                </a:lnTo>
                <a:lnTo>
                  <a:pt x="289" y="376"/>
                </a:lnTo>
                <a:lnTo>
                  <a:pt x="288" y="271"/>
                </a:lnTo>
                <a:lnTo>
                  <a:pt x="311" y="290"/>
                </a:lnTo>
                <a:lnTo>
                  <a:pt x="324" y="309"/>
                </a:lnTo>
                <a:lnTo>
                  <a:pt x="318" y="386"/>
                </a:lnTo>
                <a:lnTo>
                  <a:pt x="305" y="405"/>
                </a:lnTo>
                <a:lnTo>
                  <a:pt x="293" y="403"/>
                </a:lnTo>
                <a:lnTo>
                  <a:pt x="293" y="434"/>
                </a:lnTo>
                <a:lnTo>
                  <a:pt x="301" y="436"/>
                </a:lnTo>
                <a:lnTo>
                  <a:pt x="314" y="434"/>
                </a:lnTo>
                <a:lnTo>
                  <a:pt x="347" y="411"/>
                </a:lnTo>
                <a:lnTo>
                  <a:pt x="370" y="332"/>
                </a:lnTo>
                <a:lnTo>
                  <a:pt x="378" y="299"/>
                </a:lnTo>
                <a:lnTo>
                  <a:pt x="376" y="280"/>
                </a:lnTo>
                <a:lnTo>
                  <a:pt x="322" y="211"/>
                </a:lnTo>
                <a:lnTo>
                  <a:pt x="291" y="178"/>
                </a:lnTo>
                <a:lnTo>
                  <a:pt x="216" y="146"/>
                </a:lnTo>
                <a:lnTo>
                  <a:pt x="218" y="113"/>
                </a:lnTo>
                <a:lnTo>
                  <a:pt x="228" y="107"/>
                </a:lnTo>
                <a:lnTo>
                  <a:pt x="234" y="75"/>
                </a:lnTo>
                <a:lnTo>
                  <a:pt x="230" y="34"/>
                </a:lnTo>
                <a:lnTo>
                  <a:pt x="213" y="10"/>
                </a:lnTo>
                <a:lnTo>
                  <a:pt x="207" y="10"/>
                </a:lnTo>
                <a:lnTo>
                  <a:pt x="203" y="0"/>
                </a:lnTo>
                <a:lnTo>
                  <a:pt x="170" y="2"/>
                </a:lnTo>
                <a:lnTo>
                  <a:pt x="144" y="13"/>
                </a:lnTo>
                <a:lnTo>
                  <a:pt x="130" y="46"/>
                </a:lnTo>
                <a:lnTo>
                  <a:pt x="132" y="84"/>
                </a:lnTo>
                <a:lnTo>
                  <a:pt x="128" y="90"/>
                </a:lnTo>
                <a:lnTo>
                  <a:pt x="134" y="107"/>
                </a:lnTo>
                <a:lnTo>
                  <a:pt x="144" y="111"/>
                </a:lnTo>
                <a:lnTo>
                  <a:pt x="153" y="148"/>
                </a:lnTo>
                <a:lnTo>
                  <a:pt x="71" y="178"/>
                </a:lnTo>
                <a:lnTo>
                  <a:pt x="59" y="194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418" name="Freeform 61"/>
          <p:cNvSpPr>
            <a:spLocks/>
          </p:cNvSpPr>
          <p:nvPr/>
        </p:nvSpPr>
        <p:spPr bwMode="auto">
          <a:xfrm>
            <a:off x="2286000" y="3172924"/>
            <a:ext cx="138113" cy="311150"/>
          </a:xfrm>
          <a:custGeom>
            <a:avLst/>
            <a:gdLst>
              <a:gd name="T0" fmla="*/ 341496431 w 378"/>
              <a:gd name="T1" fmla="*/ 2147483647 h 1008"/>
              <a:gd name="T2" fmla="*/ 341496431 w 378"/>
              <a:gd name="T3" fmla="*/ 2147483647 h 1008"/>
              <a:gd name="T4" fmla="*/ 2147483647 w 378"/>
              <a:gd name="T5" fmla="*/ 2147483647 h 1008"/>
              <a:gd name="T6" fmla="*/ 2147483647 w 378"/>
              <a:gd name="T7" fmla="*/ 2147483647 h 1008"/>
              <a:gd name="T8" fmla="*/ 2147483647 w 378"/>
              <a:gd name="T9" fmla="*/ 2147483647 h 1008"/>
              <a:gd name="T10" fmla="*/ 2147483647 w 378"/>
              <a:gd name="T11" fmla="*/ 2147483647 h 1008"/>
              <a:gd name="T12" fmla="*/ 2147483647 w 378"/>
              <a:gd name="T13" fmla="*/ 2147483647 h 1008"/>
              <a:gd name="T14" fmla="*/ 2147483647 w 378"/>
              <a:gd name="T15" fmla="*/ 2147483647 h 1008"/>
              <a:gd name="T16" fmla="*/ 2147483647 w 378"/>
              <a:gd name="T17" fmla="*/ 2147483647 h 1008"/>
              <a:gd name="T18" fmla="*/ 2147483647 w 378"/>
              <a:gd name="T19" fmla="*/ 2147483647 h 1008"/>
              <a:gd name="T20" fmla="*/ 2147483647 w 378"/>
              <a:gd name="T21" fmla="*/ 2147483647 h 1008"/>
              <a:gd name="T22" fmla="*/ 2147483647 w 378"/>
              <a:gd name="T23" fmla="*/ 2147483647 h 1008"/>
              <a:gd name="T24" fmla="*/ 2147483647 w 378"/>
              <a:gd name="T25" fmla="*/ 2147483647 h 1008"/>
              <a:gd name="T26" fmla="*/ 2147483647 w 378"/>
              <a:gd name="T27" fmla="*/ 2147483647 h 1008"/>
              <a:gd name="T28" fmla="*/ 2147483647 w 378"/>
              <a:gd name="T29" fmla="*/ 2147483647 h 1008"/>
              <a:gd name="T30" fmla="*/ 2147483647 w 378"/>
              <a:gd name="T31" fmla="*/ 2147483647 h 1008"/>
              <a:gd name="T32" fmla="*/ 2147483647 w 378"/>
              <a:gd name="T33" fmla="*/ 2147483647 h 1008"/>
              <a:gd name="T34" fmla="*/ 2147483647 w 378"/>
              <a:gd name="T35" fmla="*/ 2147483647 h 1008"/>
              <a:gd name="T36" fmla="*/ 2147483647 w 378"/>
              <a:gd name="T37" fmla="*/ 2147483647 h 1008"/>
              <a:gd name="T38" fmla="*/ 2147483647 w 378"/>
              <a:gd name="T39" fmla="*/ 2147483647 h 1008"/>
              <a:gd name="T40" fmla="*/ 2147483647 w 378"/>
              <a:gd name="T41" fmla="*/ 2147483647 h 1008"/>
              <a:gd name="T42" fmla="*/ 2147483647 w 378"/>
              <a:gd name="T43" fmla="*/ 2147483647 h 1008"/>
              <a:gd name="T44" fmla="*/ 2147483647 w 378"/>
              <a:gd name="T45" fmla="*/ 2147483647 h 1008"/>
              <a:gd name="T46" fmla="*/ 2147483647 w 378"/>
              <a:gd name="T47" fmla="*/ 2147483647 h 1008"/>
              <a:gd name="T48" fmla="*/ 2147483647 w 378"/>
              <a:gd name="T49" fmla="*/ 2147483647 h 1008"/>
              <a:gd name="T50" fmla="*/ 2147483647 w 378"/>
              <a:gd name="T51" fmla="*/ 2147483647 h 1008"/>
              <a:gd name="T52" fmla="*/ 2147483647 w 378"/>
              <a:gd name="T53" fmla="*/ 2147483647 h 1008"/>
              <a:gd name="T54" fmla="*/ 2147483647 w 378"/>
              <a:gd name="T55" fmla="*/ 2147483647 h 1008"/>
              <a:gd name="T56" fmla="*/ 2147483647 w 378"/>
              <a:gd name="T57" fmla="*/ 2147483647 h 1008"/>
              <a:gd name="T58" fmla="*/ 2147483647 w 378"/>
              <a:gd name="T59" fmla="*/ 2147483647 h 1008"/>
              <a:gd name="T60" fmla="*/ 2147483647 w 378"/>
              <a:gd name="T61" fmla="*/ 2147483647 h 1008"/>
              <a:gd name="T62" fmla="*/ 2147483647 w 378"/>
              <a:gd name="T63" fmla="*/ 2147483647 h 1008"/>
              <a:gd name="T64" fmla="*/ 2147483647 w 378"/>
              <a:gd name="T65" fmla="*/ 2147483647 h 1008"/>
              <a:gd name="T66" fmla="*/ 2147483647 w 378"/>
              <a:gd name="T67" fmla="*/ 294140781 h 1008"/>
              <a:gd name="T68" fmla="*/ 2147483647 w 378"/>
              <a:gd name="T69" fmla="*/ 0 h 1008"/>
              <a:gd name="T70" fmla="*/ 2147483647 w 378"/>
              <a:gd name="T71" fmla="*/ 382373470 h 1008"/>
              <a:gd name="T72" fmla="*/ 2147483647 w 378"/>
              <a:gd name="T73" fmla="*/ 2147483647 h 1008"/>
              <a:gd name="T74" fmla="*/ 2147483647 w 378"/>
              <a:gd name="T75" fmla="*/ 2147483647 h 1008"/>
              <a:gd name="T76" fmla="*/ 2147483647 w 378"/>
              <a:gd name="T77" fmla="*/ 2147483647 h 1008"/>
              <a:gd name="T78" fmla="*/ 2147483647 w 378"/>
              <a:gd name="T79" fmla="*/ 2147483647 h 100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378"/>
              <a:gd name="T121" fmla="*/ 0 h 1008"/>
              <a:gd name="T122" fmla="*/ 378 w 378"/>
              <a:gd name="T123" fmla="*/ 1008 h 100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378" h="1008">
                <a:moveTo>
                  <a:pt x="59" y="194"/>
                </a:moveTo>
                <a:lnTo>
                  <a:pt x="7" y="280"/>
                </a:lnTo>
                <a:lnTo>
                  <a:pt x="0" y="307"/>
                </a:lnTo>
                <a:lnTo>
                  <a:pt x="7" y="342"/>
                </a:lnTo>
                <a:lnTo>
                  <a:pt x="38" y="426"/>
                </a:lnTo>
                <a:lnTo>
                  <a:pt x="74" y="441"/>
                </a:lnTo>
                <a:lnTo>
                  <a:pt x="82" y="436"/>
                </a:lnTo>
                <a:lnTo>
                  <a:pt x="86" y="399"/>
                </a:lnTo>
                <a:lnTo>
                  <a:pt x="71" y="405"/>
                </a:lnTo>
                <a:lnTo>
                  <a:pt x="61" y="386"/>
                </a:lnTo>
                <a:lnTo>
                  <a:pt x="53" y="322"/>
                </a:lnTo>
                <a:lnTo>
                  <a:pt x="84" y="273"/>
                </a:lnTo>
                <a:lnTo>
                  <a:pt x="90" y="382"/>
                </a:lnTo>
                <a:lnTo>
                  <a:pt x="96" y="392"/>
                </a:lnTo>
                <a:lnTo>
                  <a:pt x="86" y="399"/>
                </a:lnTo>
                <a:lnTo>
                  <a:pt x="82" y="436"/>
                </a:lnTo>
                <a:lnTo>
                  <a:pt x="90" y="432"/>
                </a:lnTo>
                <a:lnTo>
                  <a:pt x="90" y="509"/>
                </a:lnTo>
                <a:lnTo>
                  <a:pt x="107" y="747"/>
                </a:lnTo>
                <a:lnTo>
                  <a:pt x="107" y="979"/>
                </a:lnTo>
                <a:lnTo>
                  <a:pt x="117" y="979"/>
                </a:lnTo>
                <a:lnTo>
                  <a:pt x="109" y="996"/>
                </a:lnTo>
                <a:lnTo>
                  <a:pt x="111" y="1006"/>
                </a:lnTo>
                <a:lnTo>
                  <a:pt x="145" y="1006"/>
                </a:lnTo>
                <a:lnTo>
                  <a:pt x="159" y="991"/>
                </a:lnTo>
                <a:lnTo>
                  <a:pt x="163" y="981"/>
                </a:lnTo>
                <a:lnTo>
                  <a:pt x="172" y="981"/>
                </a:lnTo>
                <a:lnTo>
                  <a:pt x="186" y="914"/>
                </a:lnTo>
                <a:lnTo>
                  <a:pt x="182" y="777"/>
                </a:lnTo>
                <a:lnTo>
                  <a:pt x="186" y="547"/>
                </a:lnTo>
                <a:lnTo>
                  <a:pt x="203" y="797"/>
                </a:lnTo>
                <a:lnTo>
                  <a:pt x="199" y="921"/>
                </a:lnTo>
                <a:lnTo>
                  <a:pt x="211" y="981"/>
                </a:lnTo>
                <a:lnTo>
                  <a:pt x="216" y="981"/>
                </a:lnTo>
                <a:lnTo>
                  <a:pt x="216" y="1002"/>
                </a:lnTo>
                <a:lnTo>
                  <a:pt x="220" y="1008"/>
                </a:lnTo>
                <a:lnTo>
                  <a:pt x="259" y="1006"/>
                </a:lnTo>
                <a:lnTo>
                  <a:pt x="263" y="1002"/>
                </a:lnTo>
                <a:lnTo>
                  <a:pt x="264" y="996"/>
                </a:lnTo>
                <a:lnTo>
                  <a:pt x="261" y="983"/>
                </a:lnTo>
                <a:lnTo>
                  <a:pt x="268" y="981"/>
                </a:lnTo>
                <a:lnTo>
                  <a:pt x="289" y="557"/>
                </a:lnTo>
                <a:lnTo>
                  <a:pt x="289" y="432"/>
                </a:lnTo>
                <a:lnTo>
                  <a:pt x="293" y="434"/>
                </a:lnTo>
                <a:lnTo>
                  <a:pt x="293" y="403"/>
                </a:lnTo>
                <a:lnTo>
                  <a:pt x="282" y="401"/>
                </a:lnTo>
                <a:lnTo>
                  <a:pt x="289" y="376"/>
                </a:lnTo>
                <a:lnTo>
                  <a:pt x="288" y="271"/>
                </a:lnTo>
                <a:lnTo>
                  <a:pt x="311" y="290"/>
                </a:lnTo>
                <a:lnTo>
                  <a:pt x="324" y="309"/>
                </a:lnTo>
                <a:lnTo>
                  <a:pt x="318" y="386"/>
                </a:lnTo>
                <a:lnTo>
                  <a:pt x="305" y="405"/>
                </a:lnTo>
                <a:lnTo>
                  <a:pt x="293" y="403"/>
                </a:lnTo>
                <a:lnTo>
                  <a:pt x="293" y="434"/>
                </a:lnTo>
                <a:lnTo>
                  <a:pt x="301" y="436"/>
                </a:lnTo>
                <a:lnTo>
                  <a:pt x="314" y="434"/>
                </a:lnTo>
                <a:lnTo>
                  <a:pt x="347" y="411"/>
                </a:lnTo>
                <a:lnTo>
                  <a:pt x="370" y="332"/>
                </a:lnTo>
                <a:lnTo>
                  <a:pt x="378" y="299"/>
                </a:lnTo>
                <a:lnTo>
                  <a:pt x="376" y="280"/>
                </a:lnTo>
                <a:lnTo>
                  <a:pt x="322" y="211"/>
                </a:lnTo>
                <a:lnTo>
                  <a:pt x="291" y="178"/>
                </a:lnTo>
                <a:lnTo>
                  <a:pt x="216" y="146"/>
                </a:lnTo>
                <a:lnTo>
                  <a:pt x="218" y="113"/>
                </a:lnTo>
                <a:lnTo>
                  <a:pt x="228" y="107"/>
                </a:lnTo>
                <a:lnTo>
                  <a:pt x="234" y="75"/>
                </a:lnTo>
                <a:lnTo>
                  <a:pt x="230" y="34"/>
                </a:lnTo>
                <a:lnTo>
                  <a:pt x="213" y="10"/>
                </a:lnTo>
                <a:lnTo>
                  <a:pt x="207" y="10"/>
                </a:lnTo>
                <a:lnTo>
                  <a:pt x="203" y="0"/>
                </a:lnTo>
                <a:lnTo>
                  <a:pt x="170" y="2"/>
                </a:lnTo>
                <a:lnTo>
                  <a:pt x="144" y="13"/>
                </a:lnTo>
                <a:lnTo>
                  <a:pt x="130" y="46"/>
                </a:lnTo>
                <a:lnTo>
                  <a:pt x="132" y="84"/>
                </a:lnTo>
                <a:lnTo>
                  <a:pt x="128" y="90"/>
                </a:lnTo>
                <a:lnTo>
                  <a:pt x="134" y="107"/>
                </a:lnTo>
                <a:lnTo>
                  <a:pt x="144" y="111"/>
                </a:lnTo>
                <a:lnTo>
                  <a:pt x="153" y="148"/>
                </a:lnTo>
                <a:lnTo>
                  <a:pt x="71" y="178"/>
                </a:lnTo>
                <a:lnTo>
                  <a:pt x="59" y="194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419" name="Freeform 61"/>
          <p:cNvSpPr>
            <a:spLocks/>
          </p:cNvSpPr>
          <p:nvPr/>
        </p:nvSpPr>
        <p:spPr bwMode="auto">
          <a:xfrm>
            <a:off x="1157288" y="3014174"/>
            <a:ext cx="139700" cy="309562"/>
          </a:xfrm>
          <a:custGeom>
            <a:avLst/>
            <a:gdLst>
              <a:gd name="T0" fmla="*/ 353350432 w 378"/>
              <a:gd name="T1" fmla="*/ 2147483647 h 1008"/>
              <a:gd name="T2" fmla="*/ 353350432 w 378"/>
              <a:gd name="T3" fmla="*/ 2147483647 h 1008"/>
              <a:gd name="T4" fmla="*/ 2147483647 w 378"/>
              <a:gd name="T5" fmla="*/ 2147483647 h 1008"/>
              <a:gd name="T6" fmla="*/ 2147483647 w 378"/>
              <a:gd name="T7" fmla="*/ 2147483647 h 1008"/>
              <a:gd name="T8" fmla="*/ 2147483647 w 378"/>
              <a:gd name="T9" fmla="*/ 2147483647 h 1008"/>
              <a:gd name="T10" fmla="*/ 2147483647 w 378"/>
              <a:gd name="T11" fmla="*/ 2147483647 h 1008"/>
              <a:gd name="T12" fmla="*/ 2147483647 w 378"/>
              <a:gd name="T13" fmla="*/ 2147483647 h 1008"/>
              <a:gd name="T14" fmla="*/ 2147483647 w 378"/>
              <a:gd name="T15" fmla="*/ 2147483647 h 1008"/>
              <a:gd name="T16" fmla="*/ 2147483647 w 378"/>
              <a:gd name="T17" fmla="*/ 2147483647 h 1008"/>
              <a:gd name="T18" fmla="*/ 2147483647 w 378"/>
              <a:gd name="T19" fmla="*/ 2147483647 h 1008"/>
              <a:gd name="T20" fmla="*/ 2147483647 w 378"/>
              <a:gd name="T21" fmla="*/ 2147483647 h 1008"/>
              <a:gd name="T22" fmla="*/ 2147483647 w 378"/>
              <a:gd name="T23" fmla="*/ 2147483647 h 1008"/>
              <a:gd name="T24" fmla="*/ 2147483647 w 378"/>
              <a:gd name="T25" fmla="*/ 2147483647 h 1008"/>
              <a:gd name="T26" fmla="*/ 2147483647 w 378"/>
              <a:gd name="T27" fmla="*/ 2147483647 h 1008"/>
              <a:gd name="T28" fmla="*/ 2147483647 w 378"/>
              <a:gd name="T29" fmla="*/ 2147483647 h 1008"/>
              <a:gd name="T30" fmla="*/ 2147483647 w 378"/>
              <a:gd name="T31" fmla="*/ 2147483647 h 1008"/>
              <a:gd name="T32" fmla="*/ 2147483647 w 378"/>
              <a:gd name="T33" fmla="*/ 2147483647 h 1008"/>
              <a:gd name="T34" fmla="*/ 2147483647 w 378"/>
              <a:gd name="T35" fmla="*/ 2147483647 h 1008"/>
              <a:gd name="T36" fmla="*/ 2147483647 w 378"/>
              <a:gd name="T37" fmla="*/ 2147483647 h 1008"/>
              <a:gd name="T38" fmla="*/ 2147483647 w 378"/>
              <a:gd name="T39" fmla="*/ 2147483647 h 1008"/>
              <a:gd name="T40" fmla="*/ 2147483647 w 378"/>
              <a:gd name="T41" fmla="*/ 2147483647 h 1008"/>
              <a:gd name="T42" fmla="*/ 2147483647 w 378"/>
              <a:gd name="T43" fmla="*/ 2147483647 h 1008"/>
              <a:gd name="T44" fmla="*/ 2147483647 w 378"/>
              <a:gd name="T45" fmla="*/ 2147483647 h 1008"/>
              <a:gd name="T46" fmla="*/ 2147483647 w 378"/>
              <a:gd name="T47" fmla="*/ 2147483647 h 1008"/>
              <a:gd name="T48" fmla="*/ 2147483647 w 378"/>
              <a:gd name="T49" fmla="*/ 2147483647 h 1008"/>
              <a:gd name="T50" fmla="*/ 2147483647 w 378"/>
              <a:gd name="T51" fmla="*/ 2147483647 h 1008"/>
              <a:gd name="T52" fmla="*/ 2147483647 w 378"/>
              <a:gd name="T53" fmla="*/ 2147483647 h 1008"/>
              <a:gd name="T54" fmla="*/ 2147483647 w 378"/>
              <a:gd name="T55" fmla="*/ 2147483647 h 1008"/>
              <a:gd name="T56" fmla="*/ 2147483647 w 378"/>
              <a:gd name="T57" fmla="*/ 2147483647 h 1008"/>
              <a:gd name="T58" fmla="*/ 2147483647 w 378"/>
              <a:gd name="T59" fmla="*/ 2147483647 h 1008"/>
              <a:gd name="T60" fmla="*/ 2147483647 w 378"/>
              <a:gd name="T61" fmla="*/ 2147483647 h 1008"/>
              <a:gd name="T62" fmla="*/ 2147483647 w 378"/>
              <a:gd name="T63" fmla="*/ 2147483647 h 1008"/>
              <a:gd name="T64" fmla="*/ 2147483647 w 378"/>
              <a:gd name="T65" fmla="*/ 2147483647 h 1008"/>
              <a:gd name="T66" fmla="*/ 2147483647 w 378"/>
              <a:gd name="T67" fmla="*/ 289637024 h 1008"/>
              <a:gd name="T68" fmla="*/ 2147483647 w 378"/>
              <a:gd name="T69" fmla="*/ 0 h 1008"/>
              <a:gd name="T70" fmla="*/ 2147483647 w 378"/>
              <a:gd name="T71" fmla="*/ 376499931 h 1008"/>
              <a:gd name="T72" fmla="*/ 2147483647 w 378"/>
              <a:gd name="T73" fmla="*/ 2147483647 h 1008"/>
              <a:gd name="T74" fmla="*/ 2147483647 w 378"/>
              <a:gd name="T75" fmla="*/ 2147483647 h 1008"/>
              <a:gd name="T76" fmla="*/ 2147483647 w 378"/>
              <a:gd name="T77" fmla="*/ 2147483647 h 1008"/>
              <a:gd name="T78" fmla="*/ 2147483647 w 378"/>
              <a:gd name="T79" fmla="*/ 2147483647 h 100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378"/>
              <a:gd name="T121" fmla="*/ 0 h 1008"/>
              <a:gd name="T122" fmla="*/ 378 w 378"/>
              <a:gd name="T123" fmla="*/ 1008 h 100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378" h="1008">
                <a:moveTo>
                  <a:pt x="59" y="194"/>
                </a:moveTo>
                <a:lnTo>
                  <a:pt x="7" y="280"/>
                </a:lnTo>
                <a:lnTo>
                  <a:pt x="0" y="307"/>
                </a:lnTo>
                <a:lnTo>
                  <a:pt x="7" y="342"/>
                </a:lnTo>
                <a:lnTo>
                  <a:pt x="38" y="426"/>
                </a:lnTo>
                <a:lnTo>
                  <a:pt x="74" y="441"/>
                </a:lnTo>
                <a:lnTo>
                  <a:pt x="82" y="436"/>
                </a:lnTo>
                <a:lnTo>
                  <a:pt x="86" y="399"/>
                </a:lnTo>
                <a:lnTo>
                  <a:pt x="71" y="405"/>
                </a:lnTo>
                <a:lnTo>
                  <a:pt x="61" y="386"/>
                </a:lnTo>
                <a:lnTo>
                  <a:pt x="53" y="322"/>
                </a:lnTo>
                <a:lnTo>
                  <a:pt x="84" y="273"/>
                </a:lnTo>
                <a:lnTo>
                  <a:pt x="90" y="382"/>
                </a:lnTo>
                <a:lnTo>
                  <a:pt x="96" y="392"/>
                </a:lnTo>
                <a:lnTo>
                  <a:pt x="86" y="399"/>
                </a:lnTo>
                <a:lnTo>
                  <a:pt x="82" y="436"/>
                </a:lnTo>
                <a:lnTo>
                  <a:pt x="90" y="432"/>
                </a:lnTo>
                <a:lnTo>
                  <a:pt x="90" y="509"/>
                </a:lnTo>
                <a:lnTo>
                  <a:pt x="107" y="747"/>
                </a:lnTo>
                <a:lnTo>
                  <a:pt x="107" y="979"/>
                </a:lnTo>
                <a:lnTo>
                  <a:pt x="117" y="979"/>
                </a:lnTo>
                <a:lnTo>
                  <a:pt x="109" y="996"/>
                </a:lnTo>
                <a:lnTo>
                  <a:pt x="111" y="1006"/>
                </a:lnTo>
                <a:lnTo>
                  <a:pt x="145" y="1006"/>
                </a:lnTo>
                <a:lnTo>
                  <a:pt x="159" y="991"/>
                </a:lnTo>
                <a:lnTo>
                  <a:pt x="163" y="981"/>
                </a:lnTo>
                <a:lnTo>
                  <a:pt x="172" y="981"/>
                </a:lnTo>
                <a:lnTo>
                  <a:pt x="186" y="914"/>
                </a:lnTo>
                <a:lnTo>
                  <a:pt x="182" y="777"/>
                </a:lnTo>
                <a:lnTo>
                  <a:pt x="186" y="547"/>
                </a:lnTo>
                <a:lnTo>
                  <a:pt x="203" y="797"/>
                </a:lnTo>
                <a:lnTo>
                  <a:pt x="199" y="921"/>
                </a:lnTo>
                <a:lnTo>
                  <a:pt x="211" y="981"/>
                </a:lnTo>
                <a:lnTo>
                  <a:pt x="216" y="981"/>
                </a:lnTo>
                <a:lnTo>
                  <a:pt x="216" y="1002"/>
                </a:lnTo>
                <a:lnTo>
                  <a:pt x="220" y="1008"/>
                </a:lnTo>
                <a:lnTo>
                  <a:pt x="259" y="1006"/>
                </a:lnTo>
                <a:lnTo>
                  <a:pt x="263" y="1002"/>
                </a:lnTo>
                <a:lnTo>
                  <a:pt x="264" y="996"/>
                </a:lnTo>
                <a:lnTo>
                  <a:pt x="261" y="983"/>
                </a:lnTo>
                <a:lnTo>
                  <a:pt x="268" y="981"/>
                </a:lnTo>
                <a:lnTo>
                  <a:pt x="289" y="557"/>
                </a:lnTo>
                <a:lnTo>
                  <a:pt x="289" y="432"/>
                </a:lnTo>
                <a:lnTo>
                  <a:pt x="293" y="434"/>
                </a:lnTo>
                <a:lnTo>
                  <a:pt x="293" y="403"/>
                </a:lnTo>
                <a:lnTo>
                  <a:pt x="282" y="401"/>
                </a:lnTo>
                <a:lnTo>
                  <a:pt x="289" y="376"/>
                </a:lnTo>
                <a:lnTo>
                  <a:pt x="288" y="271"/>
                </a:lnTo>
                <a:lnTo>
                  <a:pt x="311" y="290"/>
                </a:lnTo>
                <a:lnTo>
                  <a:pt x="324" y="309"/>
                </a:lnTo>
                <a:lnTo>
                  <a:pt x="318" y="386"/>
                </a:lnTo>
                <a:lnTo>
                  <a:pt x="305" y="405"/>
                </a:lnTo>
                <a:lnTo>
                  <a:pt x="293" y="403"/>
                </a:lnTo>
                <a:lnTo>
                  <a:pt x="293" y="434"/>
                </a:lnTo>
                <a:lnTo>
                  <a:pt x="301" y="436"/>
                </a:lnTo>
                <a:lnTo>
                  <a:pt x="314" y="434"/>
                </a:lnTo>
                <a:lnTo>
                  <a:pt x="347" y="411"/>
                </a:lnTo>
                <a:lnTo>
                  <a:pt x="370" y="332"/>
                </a:lnTo>
                <a:lnTo>
                  <a:pt x="378" y="299"/>
                </a:lnTo>
                <a:lnTo>
                  <a:pt x="376" y="280"/>
                </a:lnTo>
                <a:lnTo>
                  <a:pt x="322" y="211"/>
                </a:lnTo>
                <a:lnTo>
                  <a:pt x="291" y="178"/>
                </a:lnTo>
                <a:lnTo>
                  <a:pt x="216" y="146"/>
                </a:lnTo>
                <a:lnTo>
                  <a:pt x="218" y="113"/>
                </a:lnTo>
                <a:lnTo>
                  <a:pt x="228" y="107"/>
                </a:lnTo>
                <a:lnTo>
                  <a:pt x="234" y="75"/>
                </a:lnTo>
                <a:lnTo>
                  <a:pt x="230" y="34"/>
                </a:lnTo>
                <a:lnTo>
                  <a:pt x="213" y="10"/>
                </a:lnTo>
                <a:lnTo>
                  <a:pt x="207" y="10"/>
                </a:lnTo>
                <a:lnTo>
                  <a:pt x="203" y="0"/>
                </a:lnTo>
                <a:lnTo>
                  <a:pt x="170" y="2"/>
                </a:lnTo>
                <a:lnTo>
                  <a:pt x="144" y="13"/>
                </a:lnTo>
                <a:lnTo>
                  <a:pt x="130" y="46"/>
                </a:lnTo>
                <a:lnTo>
                  <a:pt x="132" y="84"/>
                </a:lnTo>
                <a:lnTo>
                  <a:pt x="128" y="90"/>
                </a:lnTo>
                <a:lnTo>
                  <a:pt x="134" y="107"/>
                </a:lnTo>
                <a:lnTo>
                  <a:pt x="144" y="111"/>
                </a:lnTo>
                <a:lnTo>
                  <a:pt x="153" y="148"/>
                </a:lnTo>
                <a:lnTo>
                  <a:pt x="71" y="178"/>
                </a:lnTo>
                <a:lnTo>
                  <a:pt x="59" y="194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420" name="Freeform 61"/>
          <p:cNvSpPr>
            <a:spLocks/>
          </p:cNvSpPr>
          <p:nvPr/>
        </p:nvSpPr>
        <p:spPr bwMode="auto">
          <a:xfrm>
            <a:off x="2165350" y="3079261"/>
            <a:ext cx="138113" cy="311150"/>
          </a:xfrm>
          <a:custGeom>
            <a:avLst/>
            <a:gdLst>
              <a:gd name="T0" fmla="*/ 341496431 w 378"/>
              <a:gd name="T1" fmla="*/ 2147483647 h 1008"/>
              <a:gd name="T2" fmla="*/ 341496431 w 378"/>
              <a:gd name="T3" fmla="*/ 2147483647 h 1008"/>
              <a:gd name="T4" fmla="*/ 2147483647 w 378"/>
              <a:gd name="T5" fmla="*/ 2147483647 h 1008"/>
              <a:gd name="T6" fmla="*/ 2147483647 w 378"/>
              <a:gd name="T7" fmla="*/ 2147483647 h 1008"/>
              <a:gd name="T8" fmla="*/ 2147483647 w 378"/>
              <a:gd name="T9" fmla="*/ 2147483647 h 1008"/>
              <a:gd name="T10" fmla="*/ 2147483647 w 378"/>
              <a:gd name="T11" fmla="*/ 2147483647 h 1008"/>
              <a:gd name="T12" fmla="*/ 2147483647 w 378"/>
              <a:gd name="T13" fmla="*/ 2147483647 h 1008"/>
              <a:gd name="T14" fmla="*/ 2147483647 w 378"/>
              <a:gd name="T15" fmla="*/ 2147483647 h 1008"/>
              <a:gd name="T16" fmla="*/ 2147483647 w 378"/>
              <a:gd name="T17" fmla="*/ 2147483647 h 1008"/>
              <a:gd name="T18" fmla="*/ 2147483647 w 378"/>
              <a:gd name="T19" fmla="*/ 2147483647 h 1008"/>
              <a:gd name="T20" fmla="*/ 2147483647 w 378"/>
              <a:gd name="T21" fmla="*/ 2147483647 h 1008"/>
              <a:gd name="T22" fmla="*/ 2147483647 w 378"/>
              <a:gd name="T23" fmla="*/ 2147483647 h 1008"/>
              <a:gd name="T24" fmla="*/ 2147483647 w 378"/>
              <a:gd name="T25" fmla="*/ 2147483647 h 1008"/>
              <a:gd name="T26" fmla="*/ 2147483647 w 378"/>
              <a:gd name="T27" fmla="*/ 2147483647 h 1008"/>
              <a:gd name="T28" fmla="*/ 2147483647 w 378"/>
              <a:gd name="T29" fmla="*/ 2147483647 h 1008"/>
              <a:gd name="T30" fmla="*/ 2147483647 w 378"/>
              <a:gd name="T31" fmla="*/ 2147483647 h 1008"/>
              <a:gd name="T32" fmla="*/ 2147483647 w 378"/>
              <a:gd name="T33" fmla="*/ 2147483647 h 1008"/>
              <a:gd name="T34" fmla="*/ 2147483647 w 378"/>
              <a:gd name="T35" fmla="*/ 2147483647 h 1008"/>
              <a:gd name="T36" fmla="*/ 2147483647 w 378"/>
              <a:gd name="T37" fmla="*/ 2147483647 h 1008"/>
              <a:gd name="T38" fmla="*/ 2147483647 w 378"/>
              <a:gd name="T39" fmla="*/ 2147483647 h 1008"/>
              <a:gd name="T40" fmla="*/ 2147483647 w 378"/>
              <a:gd name="T41" fmla="*/ 2147483647 h 1008"/>
              <a:gd name="T42" fmla="*/ 2147483647 w 378"/>
              <a:gd name="T43" fmla="*/ 2147483647 h 1008"/>
              <a:gd name="T44" fmla="*/ 2147483647 w 378"/>
              <a:gd name="T45" fmla="*/ 2147483647 h 1008"/>
              <a:gd name="T46" fmla="*/ 2147483647 w 378"/>
              <a:gd name="T47" fmla="*/ 2147483647 h 1008"/>
              <a:gd name="T48" fmla="*/ 2147483647 w 378"/>
              <a:gd name="T49" fmla="*/ 2147483647 h 1008"/>
              <a:gd name="T50" fmla="*/ 2147483647 w 378"/>
              <a:gd name="T51" fmla="*/ 2147483647 h 1008"/>
              <a:gd name="T52" fmla="*/ 2147483647 w 378"/>
              <a:gd name="T53" fmla="*/ 2147483647 h 1008"/>
              <a:gd name="T54" fmla="*/ 2147483647 w 378"/>
              <a:gd name="T55" fmla="*/ 2147483647 h 1008"/>
              <a:gd name="T56" fmla="*/ 2147483647 w 378"/>
              <a:gd name="T57" fmla="*/ 2147483647 h 1008"/>
              <a:gd name="T58" fmla="*/ 2147483647 w 378"/>
              <a:gd name="T59" fmla="*/ 2147483647 h 1008"/>
              <a:gd name="T60" fmla="*/ 2147483647 w 378"/>
              <a:gd name="T61" fmla="*/ 2147483647 h 1008"/>
              <a:gd name="T62" fmla="*/ 2147483647 w 378"/>
              <a:gd name="T63" fmla="*/ 2147483647 h 1008"/>
              <a:gd name="T64" fmla="*/ 2147483647 w 378"/>
              <a:gd name="T65" fmla="*/ 2147483647 h 1008"/>
              <a:gd name="T66" fmla="*/ 2147483647 w 378"/>
              <a:gd name="T67" fmla="*/ 294140781 h 1008"/>
              <a:gd name="T68" fmla="*/ 2147483647 w 378"/>
              <a:gd name="T69" fmla="*/ 0 h 1008"/>
              <a:gd name="T70" fmla="*/ 2147483647 w 378"/>
              <a:gd name="T71" fmla="*/ 382373470 h 1008"/>
              <a:gd name="T72" fmla="*/ 2147483647 w 378"/>
              <a:gd name="T73" fmla="*/ 2147483647 h 1008"/>
              <a:gd name="T74" fmla="*/ 2147483647 w 378"/>
              <a:gd name="T75" fmla="*/ 2147483647 h 1008"/>
              <a:gd name="T76" fmla="*/ 2147483647 w 378"/>
              <a:gd name="T77" fmla="*/ 2147483647 h 1008"/>
              <a:gd name="T78" fmla="*/ 2147483647 w 378"/>
              <a:gd name="T79" fmla="*/ 2147483647 h 100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378"/>
              <a:gd name="T121" fmla="*/ 0 h 1008"/>
              <a:gd name="T122" fmla="*/ 378 w 378"/>
              <a:gd name="T123" fmla="*/ 1008 h 100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378" h="1008">
                <a:moveTo>
                  <a:pt x="59" y="194"/>
                </a:moveTo>
                <a:lnTo>
                  <a:pt x="7" y="280"/>
                </a:lnTo>
                <a:lnTo>
                  <a:pt x="0" y="307"/>
                </a:lnTo>
                <a:lnTo>
                  <a:pt x="7" y="342"/>
                </a:lnTo>
                <a:lnTo>
                  <a:pt x="38" y="426"/>
                </a:lnTo>
                <a:lnTo>
                  <a:pt x="74" y="441"/>
                </a:lnTo>
                <a:lnTo>
                  <a:pt x="82" y="436"/>
                </a:lnTo>
                <a:lnTo>
                  <a:pt x="86" y="399"/>
                </a:lnTo>
                <a:lnTo>
                  <a:pt x="71" y="405"/>
                </a:lnTo>
                <a:lnTo>
                  <a:pt x="61" y="386"/>
                </a:lnTo>
                <a:lnTo>
                  <a:pt x="53" y="322"/>
                </a:lnTo>
                <a:lnTo>
                  <a:pt x="84" y="273"/>
                </a:lnTo>
                <a:lnTo>
                  <a:pt x="90" y="382"/>
                </a:lnTo>
                <a:lnTo>
                  <a:pt x="96" y="392"/>
                </a:lnTo>
                <a:lnTo>
                  <a:pt x="86" y="399"/>
                </a:lnTo>
                <a:lnTo>
                  <a:pt x="82" y="436"/>
                </a:lnTo>
                <a:lnTo>
                  <a:pt x="90" y="432"/>
                </a:lnTo>
                <a:lnTo>
                  <a:pt x="90" y="509"/>
                </a:lnTo>
                <a:lnTo>
                  <a:pt x="107" y="747"/>
                </a:lnTo>
                <a:lnTo>
                  <a:pt x="107" y="979"/>
                </a:lnTo>
                <a:lnTo>
                  <a:pt x="117" y="979"/>
                </a:lnTo>
                <a:lnTo>
                  <a:pt x="109" y="996"/>
                </a:lnTo>
                <a:lnTo>
                  <a:pt x="111" y="1006"/>
                </a:lnTo>
                <a:lnTo>
                  <a:pt x="145" y="1006"/>
                </a:lnTo>
                <a:lnTo>
                  <a:pt x="159" y="991"/>
                </a:lnTo>
                <a:lnTo>
                  <a:pt x="163" y="981"/>
                </a:lnTo>
                <a:lnTo>
                  <a:pt x="172" y="981"/>
                </a:lnTo>
                <a:lnTo>
                  <a:pt x="186" y="914"/>
                </a:lnTo>
                <a:lnTo>
                  <a:pt x="182" y="777"/>
                </a:lnTo>
                <a:lnTo>
                  <a:pt x="186" y="547"/>
                </a:lnTo>
                <a:lnTo>
                  <a:pt x="203" y="797"/>
                </a:lnTo>
                <a:lnTo>
                  <a:pt x="199" y="921"/>
                </a:lnTo>
                <a:lnTo>
                  <a:pt x="211" y="981"/>
                </a:lnTo>
                <a:lnTo>
                  <a:pt x="216" y="981"/>
                </a:lnTo>
                <a:lnTo>
                  <a:pt x="216" y="1002"/>
                </a:lnTo>
                <a:lnTo>
                  <a:pt x="220" y="1008"/>
                </a:lnTo>
                <a:lnTo>
                  <a:pt x="259" y="1006"/>
                </a:lnTo>
                <a:lnTo>
                  <a:pt x="263" y="1002"/>
                </a:lnTo>
                <a:lnTo>
                  <a:pt x="264" y="996"/>
                </a:lnTo>
                <a:lnTo>
                  <a:pt x="261" y="983"/>
                </a:lnTo>
                <a:lnTo>
                  <a:pt x="268" y="981"/>
                </a:lnTo>
                <a:lnTo>
                  <a:pt x="289" y="557"/>
                </a:lnTo>
                <a:lnTo>
                  <a:pt x="289" y="432"/>
                </a:lnTo>
                <a:lnTo>
                  <a:pt x="293" y="434"/>
                </a:lnTo>
                <a:lnTo>
                  <a:pt x="293" y="403"/>
                </a:lnTo>
                <a:lnTo>
                  <a:pt x="282" y="401"/>
                </a:lnTo>
                <a:lnTo>
                  <a:pt x="289" y="376"/>
                </a:lnTo>
                <a:lnTo>
                  <a:pt x="288" y="271"/>
                </a:lnTo>
                <a:lnTo>
                  <a:pt x="311" y="290"/>
                </a:lnTo>
                <a:lnTo>
                  <a:pt x="324" y="309"/>
                </a:lnTo>
                <a:lnTo>
                  <a:pt x="318" y="386"/>
                </a:lnTo>
                <a:lnTo>
                  <a:pt x="305" y="405"/>
                </a:lnTo>
                <a:lnTo>
                  <a:pt x="293" y="403"/>
                </a:lnTo>
                <a:lnTo>
                  <a:pt x="293" y="434"/>
                </a:lnTo>
                <a:lnTo>
                  <a:pt x="301" y="436"/>
                </a:lnTo>
                <a:lnTo>
                  <a:pt x="314" y="434"/>
                </a:lnTo>
                <a:lnTo>
                  <a:pt x="347" y="411"/>
                </a:lnTo>
                <a:lnTo>
                  <a:pt x="370" y="332"/>
                </a:lnTo>
                <a:lnTo>
                  <a:pt x="378" y="299"/>
                </a:lnTo>
                <a:lnTo>
                  <a:pt x="376" y="280"/>
                </a:lnTo>
                <a:lnTo>
                  <a:pt x="322" y="211"/>
                </a:lnTo>
                <a:lnTo>
                  <a:pt x="291" y="178"/>
                </a:lnTo>
                <a:lnTo>
                  <a:pt x="216" y="146"/>
                </a:lnTo>
                <a:lnTo>
                  <a:pt x="218" y="113"/>
                </a:lnTo>
                <a:lnTo>
                  <a:pt x="228" y="107"/>
                </a:lnTo>
                <a:lnTo>
                  <a:pt x="234" y="75"/>
                </a:lnTo>
                <a:lnTo>
                  <a:pt x="230" y="34"/>
                </a:lnTo>
                <a:lnTo>
                  <a:pt x="213" y="10"/>
                </a:lnTo>
                <a:lnTo>
                  <a:pt x="207" y="10"/>
                </a:lnTo>
                <a:lnTo>
                  <a:pt x="203" y="0"/>
                </a:lnTo>
                <a:lnTo>
                  <a:pt x="170" y="2"/>
                </a:lnTo>
                <a:lnTo>
                  <a:pt x="144" y="13"/>
                </a:lnTo>
                <a:lnTo>
                  <a:pt x="130" y="46"/>
                </a:lnTo>
                <a:lnTo>
                  <a:pt x="132" y="84"/>
                </a:lnTo>
                <a:lnTo>
                  <a:pt x="128" y="90"/>
                </a:lnTo>
                <a:lnTo>
                  <a:pt x="134" y="107"/>
                </a:lnTo>
                <a:lnTo>
                  <a:pt x="144" y="111"/>
                </a:lnTo>
                <a:lnTo>
                  <a:pt x="153" y="148"/>
                </a:lnTo>
                <a:lnTo>
                  <a:pt x="71" y="178"/>
                </a:lnTo>
                <a:lnTo>
                  <a:pt x="59" y="194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421" name="Freeform 61"/>
          <p:cNvSpPr>
            <a:spLocks/>
          </p:cNvSpPr>
          <p:nvPr/>
        </p:nvSpPr>
        <p:spPr bwMode="auto">
          <a:xfrm>
            <a:off x="2206625" y="2888761"/>
            <a:ext cx="138113" cy="311150"/>
          </a:xfrm>
          <a:custGeom>
            <a:avLst/>
            <a:gdLst>
              <a:gd name="T0" fmla="*/ 341496431 w 378"/>
              <a:gd name="T1" fmla="*/ 2147483647 h 1008"/>
              <a:gd name="T2" fmla="*/ 341496431 w 378"/>
              <a:gd name="T3" fmla="*/ 2147483647 h 1008"/>
              <a:gd name="T4" fmla="*/ 2147483647 w 378"/>
              <a:gd name="T5" fmla="*/ 2147483647 h 1008"/>
              <a:gd name="T6" fmla="*/ 2147483647 w 378"/>
              <a:gd name="T7" fmla="*/ 2147483647 h 1008"/>
              <a:gd name="T8" fmla="*/ 2147483647 w 378"/>
              <a:gd name="T9" fmla="*/ 2147483647 h 1008"/>
              <a:gd name="T10" fmla="*/ 2147483647 w 378"/>
              <a:gd name="T11" fmla="*/ 2147483647 h 1008"/>
              <a:gd name="T12" fmla="*/ 2147483647 w 378"/>
              <a:gd name="T13" fmla="*/ 2147483647 h 1008"/>
              <a:gd name="T14" fmla="*/ 2147483647 w 378"/>
              <a:gd name="T15" fmla="*/ 2147483647 h 1008"/>
              <a:gd name="T16" fmla="*/ 2147483647 w 378"/>
              <a:gd name="T17" fmla="*/ 2147483647 h 1008"/>
              <a:gd name="T18" fmla="*/ 2147483647 w 378"/>
              <a:gd name="T19" fmla="*/ 2147483647 h 1008"/>
              <a:gd name="T20" fmla="*/ 2147483647 w 378"/>
              <a:gd name="T21" fmla="*/ 2147483647 h 1008"/>
              <a:gd name="T22" fmla="*/ 2147483647 w 378"/>
              <a:gd name="T23" fmla="*/ 2147483647 h 1008"/>
              <a:gd name="T24" fmla="*/ 2147483647 w 378"/>
              <a:gd name="T25" fmla="*/ 2147483647 h 1008"/>
              <a:gd name="T26" fmla="*/ 2147483647 w 378"/>
              <a:gd name="T27" fmla="*/ 2147483647 h 1008"/>
              <a:gd name="T28" fmla="*/ 2147483647 w 378"/>
              <a:gd name="T29" fmla="*/ 2147483647 h 1008"/>
              <a:gd name="T30" fmla="*/ 2147483647 w 378"/>
              <a:gd name="T31" fmla="*/ 2147483647 h 1008"/>
              <a:gd name="T32" fmla="*/ 2147483647 w 378"/>
              <a:gd name="T33" fmla="*/ 2147483647 h 1008"/>
              <a:gd name="T34" fmla="*/ 2147483647 w 378"/>
              <a:gd name="T35" fmla="*/ 2147483647 h 1008"/>
              <a:gd name="T36" fmla="*/ 2147483647 w 378"/>
              <a:gd name="T37" fmla="*/ 2147483647 h 1008"/>
              <a:gd name="T38" fmla="*/ 2147483647 w 378"/>
              <a:gd name="T39" fmla="*/ 2147483647 h 1008"/>
              <a:gd name="T40" fmla="*/ 2147483647 w 378"/>
              <a:gd name="T41" fmla="*/ 2147483647 h 1008"/>
              <a:gd name="T42" fmla="*/ 2147483647 w 378"/>
              <a:gd name="T43" fmla="*/ 2147483647 h 1008"/>
              <a:gd name="T44" fmla="*/ 2147483647 w 378"/>
              <a:gd name="T45" fmla="*/ 2147483647 h 1008"/>
              <a:gd name="T46" fmla="*/ 2147483647 w 378"/>
              <a:gd name="T47" fmla="*/ 2147483647 h 1008"/>
              <a:gd name="T48" fmla="*/ 2147483647 w 378"/>
              <a:gd name="T49" fmla="*/ 2147483647 h 1008"/>
              <a:gd name="T50" fmla="*/ 2147483647 w 378"/>
              <a:gd name="T51" fmla="*/ 2147483647 h 1008"/>
              <a:gd name="T52" fmla="*/ 2147483647 w 378"/>
              <a:gd name="T53" fmla="*/ 2147483647 h 1008"/>
              <a:gd name="T54" fmla="*/ 2147483647 w 378"/>
              <a:gd name="T55" fmla="*/ 2147483647 h 1008"/>
              <a:gd name="T56" fmla="*/ 2147483647 w 378"/>
              <a:gd name="T57" fmla="*/ 2147483647 h 1008"/>
              <a:gd name="T58" fmla="*/ 2147483647 w 378"/>
              <a:gd name="T59" fmla="*/ 2147483647 h 1008"/>
              <a:gd name="T60" fmla="*/ 2147483647 w 378"/>
              <a:gd name="T61" fmla="*/ 2147483647 h 1008"/>
              <a:gd name="T62" fmla="*/ 2147483647 w 378"/>
              <a:gd name="T63" fmla="*/ 2147483647 h 1008"/>
              <a:gd name="T64" fmla="*/ 2147483647 w 378"/>
              <a:gd name="T65" fmla="*/ 2147483647 h 1008"/>
              <a:gd name="T66" fmla="*/ 2147483647 w 378"/>
              <a:gd name="T67" fmla="*/ 294140781 h 1008"/>
              <a:gd name="T68" fmla="*/ 2147483647 w 378"/>
              <a:gd name="T69" fmla="*/ 0 h 1008"/>
              <a:gd name="T70" fmla="*/ 2147483647 w 378"/>
              <a:gd name="T71" fmla="*/ 382373470 h 1008"/>
              <a:gd name="T72" fmla="*/ 2147483647 w 378"/>
              <a:gd name="T73" fmla="*/ 2147483647 h 1008"/>
              <a:gd name="T74" fmla="*/ 2147483647 w 378"/>
              <a:gd name="T75" fmla="*/ 2147483647 h 1008"/>
              <a:gd name="T76" fmla="*/ 2147483647 w 378"/>
              <a:gd name="T77" fmla="*/ 2147483647 h 1008"/>
              <a:gd name="T78" fmla="*/ 2147483647 w 378"/>
              <a:gd name="T79" fmla="*/ 2147483647 h 1008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378"/>
              <a:gd name="T121" fmla="*/ 0 h 1008"/>
              <a:gd name="T122" fmla="*/ 378 w 378"/>
              <a:gd name="T123" fmla="*/ 1008 h 1008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378" h="1008">
                <a:moveTo>
                  <a:pt x="59" y="194"/>
                </a:moveTo>
                <a:lnTo>
                  <a:pt x="7" y="280"/>
                </a:lnTo>
                <a:lnTo>
                  <a:pt x="0" y="307"/>
                </a:lnTo>
                <a:lnTo>
                  <a:pt x="7" y="342"/>
                </a:lnTo>
                <a:lnTo>
                  <a:pt x="38" y="426"/>
                </a:lnTo>
                <a:lnTo>
                  <a:pt x="74" y="441"/>
                </a:lnTo>
                <a:lnTo>
                  <a:pt x="82" y="436"/>
                </a:lnTo>
                <a:lnTo>
                  <a:pt x="86" y="399"/>
                </a:lnTo>
                <a:lnTo>
                  <a:pt x="71" y="405"/>
                </a:lnTo>
                <a:lnTo>
                  <a:pt x="61" y="386"/>
                </a:lnTo>
                <a:lnTo>
                  <a:pt x="53" y="322"/>
                </a:lnTo>
                <a:lnTo>
                  <a:pt x="84" y="273"/>
                </a:lnTo>
                <a:lnTo>
                  <a:pt x="90" y="382"/>
                </a:lnTo>
                <a:lnTo>
                  <a:pt x="96" y="392"/>
                </a:lnTo>
                <a:lnTo>
                  <a:pt x="86" y="399"/>
                </a:lnTo>
                <a:lnTo>
                  <a:pt x="82" y="436"/>
                </a:lnTo>
                <a:lnTo>
                  <a:pt x="90" y="432"/>
                </a:lnTo>
                <a:lnTo>
                  <a:pt x="90" y="509"/>
                </a:lnTo>
                <a:lnTo>
                  <a:pt x="107" y="747"/>
                </a:lnTo>
                <a:lnTo>
                  <a:pt x="107" y="979"/>
                </a:lnTo>
                <a:lnTo>
                  <a:pt x="117" y="979"/>
                </a:lnTo>
                <a:lnTo>
                  <a:pt x="109" y="996"/>
                </a:lnTo>
                <a:lnTo>
                  <a:pt x="111" y="1006"/>
                </a:lnTo>
                <a:lnTo>
                  <a:pt x="145" y="1006"/>
                </a:lnTo>
                <a:lnTo>
                  <a:pt x="159" y="991"/>
                </a:lnTo>
                <a:lnTo>
                  <a:pt x="163" y="981"/>
                </a:lnTo>
                <a:lnTo>
                  <a:pt x="172" y="981"/>
                </a:lnTo>
                <a:lnTo>
                  <a:pt x="186" y="914"/>
                </a:lnTo>
                <a:lnTo>
                  <a:pt x="182" y="777"/>
                </a:lnTo>
                <a:lnTo>
                  <a:pt x="186" y="547"/>
                </a:lnTo>
                <a:lnTo>
                  <a:pt x="203" y="797"/>
                </a:lnTo>
                <a:lnTo>
                  <a:pt x="199" y="921"/>
                </a:lnTo>
                <a:lnTo>
                  <a:pt x="211" y="981"/>
                </a:lnTo>
                <a:lnTo>
                  <a:pt x="216" y="981"/>
                </a:lnTo>
                <a:lnTo>
                  <a:pt x="216" y="1002"/>
                </a:lnTo>
                <a:lnTo>
                  <a:pt x="220" y="1008"/>
                </a:lnTo>
                <a:lnTo>
                  <a:pt x="259" y="1006"/>
                </a:lnTo>
                <a:lnTo>
                  <a:pt x="263" y="1002"/>
                </a:lnTo>
                <a:lnTo>
                  <a:pt x="264" y="996"/>
                </a:lnTo>
                <a:lnTo>
                  <a:pt x="261" y="983"/>
                </a:lnTo>
                <a:lnTo>
                  <a:pt x="268" y="981"/>
                </a:lnTo>
                <a:lnTo>
                  <a:pt x="289" y="557"/>
                </a:lnTo>
                <a:lnTo>
                  <a:pt x="289" y="432"/>
                </a:lnTo>
                <a:lnTo>
                  <a:pt x="293" y="434"/>
                </a:lnTo>
                <a:lnTo>
                  <a:pt x="293" y="403"/>
                </a:lnTo>
                <a:lnTo>
                  <a:pt x="282" y="401"/>
                </a:lnTo>
                <a:lnTo>
                  <a:pt x="289" y="376"/>
                </a:lnTo>
                <a:lnTo>
                  <a:pt x="288" y="271"/>
                </a:lnTo>
                <a:lnTo>
                  <a:pt x="311" y="290"/>
                </a:lnTo>
                <a:lnTo>
                  <a:pt x="324" y="309"/>
                </a:lnTo>
                <a:lnTo>
                  <a:pt x="318" y="386"/>
                </a:lnTo>
                <a:lnTo>
                  <a:pt x="305" y="405"/>
                </a:lnTo>
                <a:lnTo>
                  <a:pt x="293" y="403"/>
                </a:lnTo>
                <a:lnTo>
                  <a:pt x="293" y="434"/>
                </a:lnTo>
                <a:lnTo>
                  <a:pt x="301" y="436"/>
                </a:lnTo>
                <a:lnTo>
                  <a:pt x="314" y="434"/>
                </a:lnTo>
                <a:lnTo>
                  <a:pt x="347" y="411"/>
                </a:lnTo>
                <a:lnTo>
                  <a:pt x="370" y="332"/>
                </a:lnTo>
                <a:lnTo>
                  <a:pt x="378" y="299"/>
                </a:lnTo>
                <a:lnTo>
                  <a:pt x="376" y="280"/>
                </a:lnTo>
                <a:lnTo>
                  <a:pt x="322" y="211"/>
                </a:lnTo>
                <a:lnTo>
                  <a:pt x="291" y="178"/>
                </a:lnTo>
                <a:lnTo>
                  <a:pt x="216" y="146"/>
                </a:lnTo>
                <a:lnTo>
                  <a:pt x="218" y="113"/>
                </a:lnTo>
                <a:lnTo>
                  <a:pt x="228" y="107"/>
                </a:lnTo>
                <a:lnTo>
                  <a:pt x="234" y="75"/>
                </a:lnTo>
                <a:lnTo>
                  <a:pt x="230" y="34"/>
                </a:lnTo>
                <a:lnTo>
                  <a:pt x="213" y="10"/>
                </a:lnTo>
                <a:lnTo>
                  <a:pt x="207" y="10"/>
                </a:lnTo>
                <a:lnTo>
                  <a:pt x="203" y="0"/>
                </a:lnTo>
                <a:lnTo>
                  <a:pt x="170" y="2"/>
                </a:lnTo>
                <a:lnTo>
                  <a:pt x="144" y="13"/>
                </a:lnTo>
                <a:lnTo>
                  <a:pt x="130" y="46"/>
                </a:lnTo>
                <a:lnTo>
                  <a:pt x="132" y="84"/>
                </a:lnTo>
                <a:lnTo>
                  <a:pt x="128" y="90"/>
                </a:lnTo>
                <a:lnTo>
                  <a:pt x="134" y="107"/>
                </a:lnTo>
                <a:lnTo>
                  <a:pt x="144" y="111"/>
                </a:lnTo>
                <a:lnTo>
                  <a:pt x="153" y="148"/>
                </a:lnTo>
                <a:lnTo>
                  <a:pt x="71" y="178"/>
                </a:lnTo>
                <a:lnTo>
                  <a:pt x="59" y="194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48" name="Group 247"/>
          <p:cNvGrpSpPr/>
          <p:nvPr/>
        </p:nvGrpSpPr>
        <p:grpSpPr>
          <a:xfrm>
            <a:off x="5638800" y="2222011"/>
            <a:ext cx="3043238" cy="3458270"/>
            <a:chOff x="5638800" y="2222011"/>
            <a:chExt cx="3043238" cy="3458270"/>
          </a:xfrm>
        </p:grpSpPr>
        <p:sp>
          <p:nvSpPr>
            <p:cNvPr id="15366" name="Oval 60"/>
            <p:cNvSpPr>
              <a:spLocks noChangeArrowheads="1"/>
            </p:cNvSpPr>
            <p:nvPr/>
          </p:nvSpPr>
          <p:spPr bwMode="auto">
            <a:xfrm>
              <a:off x="5943600" y="2222011"/>
              <a:ext cx="2552700" cy="1981200"/>
            </a:xfrm>
            <a:prstGeom prst="ellipse">
              <a:avLst/>
            </a:prstGeom>
            <a:noFill/>
            <a:ln w="76200" cmpd="tri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9" name="TextBox 228"/>
            <p:cNvSpPr txBox="1"/>
            <p:nvPr/>
          </p:nvSpPr>
          <p:spPr>
            <a:xfrm>
              <a:off x="5638800" y="4295286"/>
              <a:ext cx="3043238" cy="138499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342900" indent="-182880" fontAlgn="auto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en-US" sz="1400" dirty="0">
                  <a:latin typeface="+mn-lt"/>
                </a:rPr>
                <a:t>No actual purchase data is available on the 99.9% of the users targeted</a:t>
              </a:r>
            </a:p>
            <a:p>
              <a:pPr marL="342900" indent="-182880" algn="ctr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Font typeface="Arial" pitchFamily="34" charset="0"/>
                <a:buChar char="•"/>
                <a:defRPr/>
              </a:pPr>
              <a:endParaRPr lang="en-US" sz="1400" dirty="0">
                <a:latin typeface="+mn-lt"/>
              </a:endParaRPr>
            </a:p>
            <a:p>
              <a:pPr marL="342900" indent="-342900" algn="ctr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Font typeface="Arial" pitchFamily="34" charset="0"/>
                <a:buChar char="•"/>
                <a:defRPr/>
              </a:pPr>
              <a:endParaRPr lang="en-US" sz="1400" dirty="0">
                <a:latin typeface="+mn-lt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Font typeface="Arial" pitchFamily="34" charset="0"/>
                <a:buChar char="•"/>
                <a:defRPr/>
              </a:pPr>
              <a:endParaRPr lang="en-US" sz="1400" dirty="0">
                <a:latin typeface="+mn-lt"/>
              </a:endParaRPr>
            </a:p>
          </p:txBody>
        </p:sp>
        <p:sp>
          <p:nvSpPr>
            <p:cNvPr id="233" name="Freeform 61"/>
            <p:cNvSpPr>
              <a:spLocks/>
            </p:cNvSpPr>
            <p:nvPr/>
          </p:nvSpPr>
          <p:spPr bwMode="auto">
            <a:xfrm>
              <a:off x="7467600" y="280621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44" name="Freeform 61"/>
            <p:cNvSpPr>
              <a:spLocks/>
            </p:cNvSpPr>
            <p:nvPr/>
          </p:nvSpPr>
          <p:spPr bwMode="auto">
            <a:xfrm>
              <a:off x="7219950" y="350153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45" name="Freeform 61"/>
            <p:cNvSpPr>
              <a:spLocks/>
            </p:cNvSpPr>
            <p:nvPr/>
          </p:nvSpPr>
          <p:spPr bwMode="auto">
            <a:xfrm>
              <a:off x="7999413" y="332691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46" name="Freeform 61"/>
            <p:cNvSpPr>
              <a:spLocks/>
            </p:cNvSpPr>
            <p:nvPr/>
          </p:nvSpPr>
          <p:spPr bwMode="auto">
            <a:xfrm>
              <a:off x="7005638" y="350629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47" name="Freeform 61"/>
            <p:cNvSpPr>
              <a:spLocks/>
            </p:cNvSpPr>
            <p:nvPr/>
          </p:nvSpPr>
          <p:spPr bwMode="auto">
            <a:xfrm>
              <a:off x="6761163" y="3125299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49" name="Freeform 61"/>
            <p:cNvSpPr>
              <a:spLocks/>
            </p:cNvSpPr>
            <p:nvPr/>
          </p:nvSpPr>
          <p:spPr bwMode="auto">
            <a:xfrm>
              <a:off x="6140450" y="318721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50" name="Freeform 61"/>
            <p:cNvSpPr>
              <a:spLocks/>
            </p:cNvSpPr>
            <p:nvPr/>
          </p:nvSpPr>
          <p:spPr bwMode="auto">
            <a:xfrm>
              <a:off x="7118350" y="315546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51" name="Freeform 61"/>
            <p:cNvSpPr>
              <a:spLocks/>
            </p:cNvSpPr>
            <p:nvPr/>
          </p:nvSpPr>
          <p:spPr bwMode="auto">
            <a:xfrm>
              <a:off x="6505575" y="3360249"/>
              <a:ext cx="103188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72" name="Freeform 61"/>
            <p:cNvSpPr>
              <a:spLocks/>
            </p:cNvSpPr>
            <p:nvPr/>
          </p:nvSpPr>
          <p:spPr bwMode="auto">
            <a:xfrm>
              <a:off x="7843838" y="319673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93" name="Freeform 61"/>
            <p:cNvSpPr>
              <a:spLocks/>
            </p:cNvSpPr>
            <p:nvPr/>
          </p:nvSpPr>
          <p:spPr bwMode="auto">
            <a:xfrm>
              <a:off x="6329363" y="333484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94" name="Freeform 61"/>
            <p:cNvSpPr>
              <a:spLocks/>
            </p:cNvSpPr>
            <p:nvPr/>
          </p:nvSpPr>
          <p:spPr bwMode="auto">
            <a:xfrm>
              <a:off x="7485063" y="347137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95" name="Freeform 61"/>
            <p:cNvSpPr>
              <a:spLocks/>
            </p:cNvSpPr>
            <p:nvPr/>
          </p:nvSpPr>
          <p:spPr bwMode="auto">
            <a:xfrm>
              <a:off x="7318375" y="308243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96" name="Freeform 61"/>
            <p:cNvSpPr>
              <a:spLocks/>
            </p:cNvSpPr>
            <p:nvPr/>
          </p:nvSpPr>
          <p:spPr bwMode="auto">
            <a:xfrm>
              <a:off x="7646988" y="328722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97" name="Freeform 61"/>
            <p:cNvSpPr>
              <a:spLocks/>
            </p:cNvSpPr>
            <p:nvPr/>
          </p:nvSpPr>
          <p:spPr bwMode="auto">
            <a:xfrm>
              <a:off x="6484938" y="305386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98" name="Freeform 61"/>
            <p:cNvSpPr>
              <a:spLocks/>
            </p:cNvSpPr>
            <p:nvPr/>
          </p:nvSpPr>
          <p:spPr bwMode="auto">
            <a:xfrm>
              <a:off x="6929438" y="3061799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92" name="Freeform 61"/>
            <p:cNvSpPr>
              <a:spLocks/>
            </p:cNvSpPr>
            <p:nvPr/>
          </p:nvSpPr>
          <p:spPr bwMode="auto">
            <a:xfrm>
              <a:off x="6711950" y="351264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90" name="Freeform 61"/>
            <p:cNvSpPr>
              <a:spLocks/>
            </p:cNvSpPr>
            <p:nvPr/>
          </p:nvSpPr>
          <p:spPr bwMode="auto">
            <a:xfrm>
              <a:off x="7391400" y="265381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93" name="Freeform 61"/>
            <p:cNvSpPr>
              <a:spLocks/>
            </p:cNvSpPr>
            <p:nvPr/>
          </p:nvSpPr>
          <p:spPr bwMode="auto">
            <a:xfrm>
              <a:off x="7010400" y="273001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94" name="Freeform 61"/>
            <p:cNvSpPr>
              <a:spLocks/>
            </p:cNvSpPr>
            <p:nvPr/>
          </p:nvSpPr>
          <p:spPr bwMode="auto">
            <a:xfrm>
              <a:off x="7620000" y="379681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95" name="Freeform 61"/>
            <p:cNvSpPr>
              <a:spLocks/>
            </p:cNvSpPr>
            <p:nvPr/>
          </p:nvSpPr>
          <p:spPr bwMode="auto">
            <a:xfrm>
              <a:off x="7620000" y="273001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96" name="Freeform 61"/>
            <p:cNvSpPr>
              <a:spLocks/>
            </p:cNvSpPr>
            <p:nvPr/>
          </p:nvSpPr>
          <p:spPr bwMode="auto">
            <a:xfrm>
              <a:off x="8153400" y="303481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01" name="Freeform 61"/>
            <p:cNvSpPr>
              <a:spLocks/>
            </p:cNvSpPr>
            <p:nvPr/>
          </p:nvSpPr>
          <p:spPr bwMode="auto">
            <a:xfrm>
              <a:off x="7391400" y="364441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07" name="Freeform 61"/>
            <p:cNvSpPr>
              <a:spLocks/>
            </p:cNvSpPr>
            <p:nvPr/>
          </p:nvSpPr>
          <p:spPr bwMode="auto">
            <a:xfrm>
              <a:off x="7772400" y="372061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08" name="Freeform 61"/>
            <p:cNvSpPr>
              <a:spLocks/>
            </p:cNvSpPr>
            <p:nvPr/>
          </p:nvSpPr>
          <p:spPr bwMode="auto">
            <a:xfrm>
              <a:off x="6629400" y="311101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09" name="Freeform 61"/>
            <p:cNvSpPr>
              <a:spLocks/>
            </p:cNvSpPr>
            <p:nvPr/>
          </p:nvSpPr>
          <p:spPr bwMode="auto">
            <a:xfrm>
              <a:off x="6740525" y="3749186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10" name="Freeform 61"/>
            <p:cNvSpPr>
              <a:spLocks/>
            </p:cNvSpPr>
            <p:nvPr/>
          </p:nvSpPr>
          <p:spPr bwMode="auto">
            <a:xfrm>
              <a:off x="7185025" y="266492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16" name="Freeform 61"/>
            <p:cNvSpPr>
              <a:spLocks/>
            </p:cNvSpPr>
            <p:nvPr/>
          </p:nvSpPr>
          <p:spPr bwMode="auto">
            <a:xfrm>
              <a:off x="6934200" y="379681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18" name="Freeform 61"/>
            <p:cNvSpPr>
              <a:spLocks/>
            </p:cNvSpPr>
            <p:nvPr/>
          </p:nvSpPr>
          <p:spPr bwMode="auto">
            <a:xfrm>
              <a:off x="6248400" y="288241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47" name="Freeform 61"/>
            <p:cNvSpPr>
              <a:spLocks/>
            </p:cNvSpPr>
            <p:nvPr/>
          </p:nvSpPr>
          <p:spPr bwMode="auto">
            <a:xfrm>
              <a:off x="6854825" y="263317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48" name="Freeform 61"/>
            <p:cNvSpPr>
              <a:spLocks/>
            </p:cNvSpPr>
            <p:nvPr/>
          </p:nvSpPr>
          <p:spPr bwMode="auto">
            <a:xfrm>
              <a:off x="6637338" y="2699849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49" name="Freeform 61"/>
            <p:cNvSpPr>
              <a:spLocks/>
            </p:cNvSpPr>
            <p:nvPr/>
          </p:nvSpPr>
          <p:spPr bwMode="auto">
            <a:xfrm>
              <a:off x="6445250" y="275541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50" name="Freeform 61"/>
            <p:cNvSpPr>
              <a:spLocks/>
            </p:cNvSpPr>
            <p:nvPr/>
          </p:nvSpPr>
          <p:spPr bwMode="auto">
            <a:xfrm>
              <a:off x="6240463" y="342374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51" name="Freeform 61"/>
            <p:cNvSpPr>
              <a:spLocks/>
            </p:cNvSpPr>
            <p:nvPr/>
          </p:nvSpPr>
          <p:spPr bwMode="auto">
            <a:xfrm>
              <a:off x="7115175" y="3723786"/>
              <a:ext cx="103188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52" name="Freeform 61"/>
            <p:cNvSpPr>
              <a:spLocks/>
            </p:cNvSpPr>
            <p:nvPr/>
          </p:nvSpPr>
          <p:spPr bwMode="auto">
            <a:xfrm>
              <a:off x="7346950" y="383332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53" name="Freeform 61"/>
            <p:cNvSpPr>
              <a:spLocks/>
            </p:cNvSpPr>
            <p:nvPr/>
          </p:nvSpPr>
          <p:spPr bwMode="auto">
            <a:xfrm>
              <a:off x="7810500" y="287764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54" name="Freeform 61"/>
            <p:cNvSpPr>
              <a:spLocks/>
            </p:cNvSpPr>
            <p:nvPr/>
          </p:nvSpPr>
          <p:spPr bwMode="auto">
            <a:xfrm>
              <a:off x="7988300" y="3614249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55" name="Freeform 61"/>
            <p:cNvSpPr>
              <a:spLocks/>
            </p:cNvSpPr>
            <p:nvPr/>
          </p:nvSpPr>
          <p:spPr bwMode="auto">
            <a:xfrm>
              <a:off x="8166100" y="3301511"/>
              <a:ext cx="103188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56" name="Freeform 61"/>
            <p:cNvSpPr>
              <a:spLocks/>
            </p:cNvSpPr>
            <p:nvPr/>
          </p:nvSpPr>
          <p:spPr bwMode="auto">
            <a:xfrm>
              <a:off x="7988300" y="289193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57" name="Freeform 61"/>
            <p:cNvSpPr>
              <a:spLocks/>
            </p:cNvSpPr>
            <p:nvPr/>
          </p:nvSpPr>
          <p:spPr bwMode="auto">
            <a:xfrm>
              <a:off x="7007225" y="259348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58" name="Freeform 61"/>
            <p:cNvSpPr>
              <a:spLocks/>
            </p:cNvSpPr>
            <p:nvPr/>
          </p:nvSpPr>
          <p:spPr bwMode="auto">
            <a:xfrm>
              <a:off x="6015038" y="320149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59" name="Freeform 61"/>
            <p:cNvSpPr>
              <a:spLocks/>
            </p:cNvSpPr>
            <p:nvPr/>
          </p:nvSpPr>
          <p:spPr bwMode="auto">
            <a:xfrm>
              <a:off x="6634163" y="3601549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82" name="Freeform 61"/>
            <p:cNvSpPr>
              <a:spLocks/>
            </p:cNvSpPr>
            <p:nvPr/>
          </p:nvSpPr>
          <p:spPr bwMode="auto">
            <a:xfrm>
              <a:off x="7566025" y="256332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84" name="Freeform 61"/>
            <p:cNvSpPr>
              <a:spLocks/>
            </p:cNvSpPr>
            <p:nvPr/>
          </p:nvSpPr>
          <p:spPr bwMode="auto">
            <a:xfrm>
              <a:off x="7318375" y="325864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85" name="Freeform 61"/>
            <p:cNvSpPr>
              <a:spLocks/>
            </p:cNvSpPr>
            <p:nvPr/>
          </p:nvSpPr>
          <p:spPr bwMode="auto">
            <a:xfrm>
              <a:off x="8097838" y="3082436"/>
              <a:ext cx="103187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86" name="Freeform 61"/>
            <p:cNvSpPr>
              <a:spLocks/>
            </p:cNvSpPr>
            <p:nvPr/>
          </p:nvSpPr>
          <p:spPr bwMode="auto">
            <a:xfrm>
              <a:off x="7102475" y="3261824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87" name="Freeform 61"/>
            <p:cNvSpPr>
              <a:spLocks/>
            </p:cNvSpPr>
            <p:nvPr/>
          </p:nvSpPr>
          <p:spPr bwMode="auto">
            <a:xfrm>
              <a:off x="6859588" y="288241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98" name="Freeform 61"/>
            <p:cNvSpPr>
              <a:spLocks/>
            </p:cNvSpPr>
            <p:nvPr/>
          </p:nvSpPr>
          <p:spPr bwMode="auto">
            <a:xfrm>
              <a:off x="6238875" y="294432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99" name="Freeform 61"/>
            <p:cNvSpPr>
              <a:spLocks/>
            </p:cNvSpPr>
            <p:nvPr/>
          </p:nvSpPr>
          <p:spPr bwMode="auto">
            <a:xfrm>
              <a:off x="7216775" y="291257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00" name="Freeform 61"/>
            <p:cNvSpPr>
              <a:spLocks/>
            </p:cNvSpPr>
            <p:nvPr/>
          </p:nvSpPr>
          <p:spPr bwMode="auto">
            <a:xfrm>
              <a:off x="6602413" y="311736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02" name="Freeform 61"/>
            <p:cNvSpPr>
              <a:spLocks/>
            </p:cNvSpPr>
            <p:nvPr/>
          </p:nvSpPr>
          <p:spPr bwMode="auto">
            <a:xfrm>
              <a:off x="7942263" y="295384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03" name="Freeform 61"/>
            <p:cNvSpPr>
              <a:spLocks/>
            </p:cNvSpPr>
            <p:nvPr/>
          </p:nvSpPr>
          <p:spPr bwMode="auto">
            <a:xfrm>
              <a:off x="6427788" y="309196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04" name="Freeform 61"/>
            <p:cNvSpPr>
              <a:spLocks/>
            </p:cNvSpPr>
            <p:nvPr/>
          </p:nvSpPr>
          <p:spPr bwMode="auto">
            <a:xfrm>
              <a:off x="7581900" y="322848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05" name="Freeform 61"/>
            <p:cNvSpPr>
              <a:spLocks/>
            </p:cNvSpPr>
            <p:nvPr/>
          </p:nvSpPr>
          <p:spPr bwMode="auto">
            <a:xfrm>
              <a:off x="7416800" y="283954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06" name="Freeform 61"/>
            <p:cNvSpPr>
              <a:spLocks/>
            </p:cNvSpPr>
            <p:nvPr/>
          </p:nvSpPr>
          <p:spPr bwMode="auto">
            <a:xfrm>
              <a:off x="7743825" y="304433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11" name="Freeform 61"/>
            <p:cNvSpPr>
              <a:spLocks/>
            </p:cNvSpPr>
            <p:nvPr/>
          </p:nvSpPr>
          <p:spPr bwMode="auto">
            <a:xfrm>
              <a:off x="6581775" y="280938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13" name="Freeform 61"/>
            <p:cNvSpPr>
              <a:spLocks/>
            </p:cNvSpPr>
            <p:nvPr/>
          </p:nvSpPr>
          <p:spPr bwMode="auto">
            <a:xfrm>
              <a:off x="7027863" y="281891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17" name="Freeform 61"/>
            <p:cNvSpPr>
              <a:spLocks/>
            </p:cNvSpPr>
            <p:nvPr/>
          </p:nvSpPr>
          <p:spPr bwMode="auto">
            <a:xfrm>
              <a:off x="6810375" y="3269761"/>
              <a:ext cx="103188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19" name="Freeform 61"/>
            <p:cNvSpPr>
              <a:spLocks/>
            </p:cNvSpPr>
            <p:nvPr/>
          </p:nvSpPr>
          <p:spPr bwMode="auto">
            <a:xfrm>
              <a:off x="7489825" y="241092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20" name="Freeform 61"/>
            <p:cNvSpPr>
              <a:spLocks/>
            </p:cNvSpPr>
            <p:nvPr/>
          </p:nvSpPr>
          <p:spPr bwMode="auto">
            <a:xfrm>
              <a:off x="7108825" y="248712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21" name="Freeform 61"/>
            <p:cNvSpPr>
              <a:spLocks/>
            </p:cNvSpPr>
            <p:nvPr/>
          </p:nvSpPr>
          <p:spPr bwMode="auto">
            <a:xfrm>
              <a:off x="7718425" y="355392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22" name="Freeform 61"/>
            <p:cNvSpPr>
              <a:spLocks/>
            </p:cNvSpPr>
            <p:nvPr/>
          </p:nvSpPr>
          <p:spPr bwMode="auto">
            <a:xfrm>
              <a:off x="7718425" y="248712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23" name="Freeform 61"/>
            <p:cNvSpPr>
              <a:spLocks/>
            </p:cNvSpPr>
            <p:nvPr/>
          </p:nvSpPr>
          <p:spPr bwMode="auto">
            <a:xfrm>
              <a:off x="8251825" y="279192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24" name="Freeform 61"/>
            <p:cNvSpPr>
              <a:spLocks/>
            </p:cNvSpPr>
            <p:nvPr/>
          </p:nvSpPr>
          <p:spPr bwMode="auto">
            <a:xfrm>
              <a:off x="7489825" y="340152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26" name="Freeform 61"/>
            <p:cNvSpPr>
              <a:spLocks/>
            </p:cNvSpPr>
            <p:nvPr/>
          </p:nvSpPr>
          <p:spPr bwMode="auto">
            <a:xfrm>
              <a:off x="7870825" y="347772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27" name="Freeform 61"/>
            <p:cNvSpPr>
              <a:spLocks/>
            </p:cNvSpPr>
            <p:nvPr/>
          </p:nvSpPr>
          <p:spPr bwMode="auto">
            <a:xfrm>
              <a:off x="6727825" y="286812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29" name="Freeform 61"/>
            <p:cNvSpPr>
              <a:spLocks/>
            </p:cNvSpPr>
            <p:nvPr/>
          </p:nvSpPr>
          <p:spPr bwMode="auto">
            <a:xfrm>
              <a:off x="6880225" y="363012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30" name="Freeform 61"/>
            <p:cNvSpPr>
              <a:spLocks/>
            </p:cNvSpPr>
            <p:nvPr/>
          </p:nvSpPr>
          <p:spPr bwMode="auto">
            <a:xfrm>
              <a:off x="7281863" y="242203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60" name="Freeform 61"/>
            <p:cNvSpPr>
              <a:spLocks/>
            </p:cNvSpPr>
            <p:nvPr/>
          </p:nvSpPr>
          <p:spPr bwMode="auto">
            <a:xfrm>
              <a:off x="7032625" y="355392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61" name="Freeform 61"/>
            <p:cNvSpPr>
              <a:spLocks/>
            </p:cNvSpPr>
            <p:nvPr/>
          </p:nvSpPr>
          <p:spPr bwMode="auto">
            <a:xfrm>
              <a:off x="6346825" y="263952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63" name="Freeform 61"/>
            <p:cNvSpPr>
              <a:spLocks/>
            </p:cNvSpPr>
            <p:nvPr/>
          </p:nvSpPr>
          <p:spPr bwMode="auto">
            <a:xfrm>
              <a:off x="6953250" y="238869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64" name="Freeform 61"/>
            <p:cNvSpPr>
              <a:spLocks/>
            </p:cNvSpPr>
            <p:nvPr/>
          </p:nvSpPr>
          <p:spPr bwMode="auto">
            <a:xfrm>
              <a:off x="6734175" y="245696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65" name="Freeform 61"/>
            <p:cNvSpPr>
              <a:spLocks/>
            </p:cNvSpPr>
            <p:nvPr/>
          </p:nvSpPr>
          <p:spPr bwMode="auto">
            <a:xfrm>
              <a:off x="6543675" y="251252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67" name="Freeform 61"/>
            <p:cNvSpPr>
              <a:spLocks/>
            </p:cNvSpPr>
            <p:nvPr/>
          </p:nvSpPr>
          <p:spPr bwMode="auto">
            <a:xfrm>
              <a:off x="6338888" y="335866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68" name="Freeform 61"/>
            <p:cNvSpPr>
              <a:spLocks/>
            </p:cNvSpPr>
            <p:nvPr/>
          </p:nvSpPr>
          <p:spPr bwMode="auto">
            <a:xfrm>
              <a:off x="7239000" y="364441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69" name="Freeform 61"/>
            <p:cNvSpPr>
              <a:spLocks/>
            </p:cNvSpPr>
            <p:nvPr/>
          </p:nvSpPr>
          <p:spPr bwMode="auto">
            <a:xfrm>
              <a:off x="7443788" y="359043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70" name="Freeform 61"/>
            <p:cNvSpPr>
              <a:spLocks/>
            </p:cNvSpPr>
            <p:nvPr/>
          </p:nvSpPr>
          <p:spPr bwMode="auto">
            <a:xfrm>
              <a:off x="7908925" y="263476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71" name="Freeform 61"/>
            <p:cNvSpPr>
              <a:spLocks/>
            </p:cNvSpPr>
            <p:nvPr/>
          </p:nvSpPr>
          <p:spPr bwMode="auto">
            <a:xfrm>
              <a:off x="8085138" y="337136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73" name="Freeform 61"/>
            <p:cNvSpPr>
              <a:spLocks/>
            </p:cNvSpPr>
            <p:nvPr/>
          </p:nvSpPr>
          <p:spPr bwMode="auto">
            <a:xfrm>
              <a:off x="8262938" y="3057036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74" name="Freeform 61"/>
            <p:cNvSpPr>
              <a:spLocks/>
            </p:cNvSpPr>
            <p:nvPr/>
          </p:nvSpPr>
          <p:spPr bwMode="auto">
            <a:xfrm>
              <a:off x="8085138" y="264904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75" name="Freeform 61"/>
            <p:cNvSpPr>
              <a:spLocks/>
            </p:cNvSpPr>
            <p:nvPr/>
          </p:nvSpPr>
          <p:spPr bwMode="auto">
            <a:xfrm>
              <a:off x="7105650" y="235059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76" name="Freeform 61"/>
            <p:cNvSpPr>
              <a:spLocks/>
            </p:cNvSpPr>
            <p:nvPr/>
          </p:nvSpPr>
          <p:spPr bwMode="auto">
            <a:xfrm>
              <a:off x="6113463" y="305386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77" name="Freeform 61"/>
            <p:cNvSpPr>
              <a:spLocks/>
            </p:cNvSpPr>
            <p:nvPr/>
          </p:nvSpPr>
          <p:spPr bwMode="auto">
            <a:xfrm>
              <a:off x="6745288" y="3549161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78" name="Freeform 61"/>
            <p:cNvSpPr>
              <a:spLocks/>
            </p:cNvSpPr>
            <p:nvPr/>
          </p:nvSpPr>
          <p:spPr bwMode="auto">
            <a:xfrm>
              <a:off x="7578725" y="2766524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79" name="Freeform 61"/>
            <p:cNvSpPr>
              <a:spLocks/>
            </p:cNvSpPr>
            <p:nvPr/>
          </p:nvSpPr>
          <p:spPr bwMode="auto">
            <a:xfrm>
              <a:off x="7332663" y="3461849"/>
              <a:ext cx="103187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80" name="Freeform 61"/>
            <p:cNvSpPr>
              <a:spLocks/>
            </p:cNvSpPr>
            <p:nvPr/>
          </p:nvSpPr>
          <p:spPr bwMode="auto">
            <a:xfrm>
              <a:off x="8110538" y="328722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81" name="Freeform 61"/>
            <p:cNvSpPr>
              <a:spLocks/>
            </p:cNvSpPr>
            <p:nvPr/>
          </p:nvSpPr>
          <p:spPr bwMode="auto">
            <a:xfrm>
              <a:off x="7116763" y="3466611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82" name="Freeform 61"/>
            <p:cNvSpPr>
              <a:spLocks/>
            </p:cNvSpPr>
            <p:nvPr/>
          </p:nvSpPr>
          <p:spPr bwMode="auto">
            <a:xfrm>
              <a:off x="6873875" y="308719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83" name="Freeform 61"/>
            <p:cNvSpPr>
              <a:spLocks/>
            </p:cNvSpPr>
            <p:nvPr/>
          </p:nvSpPr>
          <p:spPr bwMode="auto">
            <a:xfrm>
              <a:off x="6251575" y="314911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84" name="Freeform 61"/>
            <p:cNvSpPr>
              <a:spLocks/>
            </p:cNvSpPr>
            <p:nvPr/>
          </p:nvSpPr>
          <p:spPr bwMode="auto">
            <a:xfrm>
              <a:off x="7231063" y="311736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85" name="Freeform 61"/>
            <p:cNvSpPr>
              <a:spLocks/>
            </p:cNvSpPr>
            <p:nvPr/>
          </p:nvSpPr>
          <p:spPr bwMode="auto">
            <a:xfrm>
              <a:off x="6616700" y="332214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86" name="Freeform 61"/>
            <p:cNvSpPr>
              <a:spLocks/>
            </p:cNvSpPr>
            <p:nvPr/>
          </p:nvSpPr>
          <p:spPr bwMode="auto">
            <a:xfrm>
              <a:off x="7954963" y="315863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87" name="Freeform 61"/>
            <p:cNvSpPr>
              <a:spLocks/>
            </p:cNvSpPr>
            <p:nvPr/>
          </p:nvSpPr>
          <p:spPr bwMode="auto">
            <a:xfrm>
              <a:off x="6440488" y="329674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88" name="Freeform 61"/>
            <p:cNvSpPr>
              <a:spLocks/>
            </p:cNvSpPr>
            <p:nvPr/>
          </p:nvSpPr>
          <p:spPr bwMode="auto">
            <a:xfrm>
              <a:off x="7596188" y="343327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89" name="Freeform 61"/>
            <p:cNvSpPr>
              <a:spLocks/>
            </p:cNvSpPr>
            <p:nvPr/>
          </p:nvSpPr>
          <p:spPr bwMode="auto">
            <a:xfrm>
              <a:off x="7431088" y="304433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90" name="Freeform 61"/>
            <p:cNvSpPr>
              <a:spLocks/>
            </p:cNvSpPr>
            <p:nvPr/>
          </p:nvSpPr>
          <p:spPr bwMode="auto">
            <a:xfrm>
              <a:off x="7758113" y="324912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91" name="Freeform 61"/>
            <p:cNvSpPr>
              <a:spLocks/>
            </p:cNvSpPr>
            <p:nvPr/>
          </p:nvSpPr>
          <p:spPr bwMode="auto">
            <a:xfrm>
              <a:off x="6596063" y="301417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99" name="Freeform 61"/>
            <p:cNvSpPr>
              <a:spLocks/>
            </p:cNvSpPr>
            <p:nvPr/>
          </p:nvSpPr>
          <p:spPr bwMode="auto">
            <a:xfrm>
              <a:off x="7042150" y="302369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00" name="Freeform 61"/>
            <p:cNvSpPr>
              <a:spLocks/>
            </p:cNvSpPr>
            <p:nvPr/>
          </p:nvSpPr>
          <p:spPr bwMode="auto">
            <a:xfrm>
              <a:off x="6823075" y="347454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01" name="Freeform 61"/>
            <p:cNvSpPr>
              <a:spLocks/>
            </p:cNvSpPr>
            <p:nvPr/>
          </p:nvSpPr>
          <p:spPr bwMode="auto">
            <a:xfrm>
              <a:off x="7502525" y="2614124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02" name="Freeform 61"/>
            <p:cNvSpPr>
              <a:spLocks/>
            </p:cNvSpPr>
            <p:nvPr/>
          </p:nvSpPr>
          <p:spPr bwMode="auto">
            <a:xfrm>
              <a:off x="7121525" y="2690324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03" name="Freeform 61"/>
            <p:cNvSpPr>
              <a:spLocks/>
            </p:cNvSpPr>
            <p:nvPr/>
          </p:nvSpPr>
          <p:spPr bwMode="auto">
            <a:xfrm>
              <a:off x="7731125" y="3757124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04" name="Freeform 61"/>
            <p:cNvSpPr>
              <a:spLocks/>
            </p:cNvSpPr>
            <p:nvPr/>
          </p:nvSpPr>
          <p:spPr bwMode="auto">
            <a:xfrm>
              <a:off x="7731125" y="2690324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05" name="Freeform 61"/>
            <p:cNvSpPr>
              <a:spLocks/>
            </p:cNvSpPr>
            <p:nvPr/>
          </p:nvSpPr>
          <p:spPr bwMode="auto">
            <a:xfrm>
              <a:off x="8264525" y="2995124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06" name="Freeform 61"/>
            <p:cNvSpPr>
              <a:spLocks/>
            </p:cNvSpPr>
            <p:nvPr/>
          </p:nvSpPr>
          <p:spPr bwMode="auto">
            <a:xfrm>
              <a:off x="7502525" y="3604724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7883525" y="3680924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08" name="Freeform 61"/>
            <p:cNvSpPr>
              <a:spLocks/>
            </p:cNvSpPr>
            <p:nvPr/>
          </p:nvSpPr>
          <p:spPr bwMode="auto">
            <a:xfrm>
              <a:off x="6740525" y="3071324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10" name="Freeform 61"/>
            <p:cNvSpPr>
              <a:spLocks/>
            </p:cNvSpPr>
            <p:nvPr/>
          </p:nvSpPr>
          <p:spPr bwMode="auto">
            <a:xfrm>
              <a:off x="6892925" y="3833324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11" name="Freeform 61"/>
            <p:cNvSpPr>
              <a:spLocks/>
            </p:cNvSpPr>
            <p:nvPr/>
          </p:nvSpPr>
          <p:spPr bwMode="auto">
            <a:xfrm>
              <a:off x="7296150" y="262682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12" name="Freeform 61"/>
            <p:cNvSpPr>
              <a:spLocks/>
            </p:cNvSpPr>
            <p:nvPr/>
          </p:nvSpPr>
          <p:spPr bwMode="auto">
            <a:xfrm>
              <a:off x="7045325" y="3757124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13" name="Freeform 61"/>
            <p:cNvSpPr>
              <a:spLocks/>
            </p:cNvSpPr>
            <p:nvPr/>
          </p:nvSpPr>
          <p:spPr bwMode="auto">
            <a:xfrm>
              <a:off x="6359525" y="2842724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14" name="Freeform 61"/>
            <p:cNvSpPr>
              <a:spLocks/>
            </p:cNvSpPr>
            <p:nvPr/>
          </p:nvSpPr>
          <p:spPr bwMode="auto">
            <a:xfrm>
              <a:off x="6965950" y="259348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15" name="Freeform 61"/>
            <p:cNvSpPr>
              <a:spLocks/>
            </p:cNvSpPr>
            <p:nvPr/>
          </p:nvSpPr>
          <p:spPr bwMode="auto">
            <a:xfrm>
              <a:off x="6748463" y="266174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16" name="Freeform 61"/>
            <p:cNvSpPr>
              <a:spLocks/>
            </p:cNvSpPr>
            <p:nvPr/>
          </p:nvSpPr>
          <p:spPr bwMode="auto">
            <a:xfrm>
              <a:off x="6556375" y="271731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17" name="Freeform 61"/>
            <p:cNvSpPr>
              <a:spLocks/>
            </p:cNvSpPr>
            <p:nvPr/>
          </p:nvSpPr>
          <p:spPr bwMode="auto">
            <a:xfrm>
              <a:off x="6353175" y="3563449"/>
              <a:ext cx="103188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18" name="Freeform 61"/>
            <p:cNvSpPr>
              <a:spLocks/>
            </p:cNvSpPr>
            <p:nvPr/>
          </p:nvSpPr>
          <p:spPr bwMode="auto">
            <a:xfrm>
              <a:off x="7253288" y="384919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19" name="Freeform 61"/>
            <p:cNvSpPr>
              <a:spLocks/>
            </p:cNvSpPr>
            <p:nvPr/>
          </p:nvSpPr>
          <p:spPr bwMode="auto">
            <a:xfrm>
              <a:off x="7458075" y="379522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20" name="Freeform 61"/>
            <p:cNvSpPr>
              <a:spLocks/>
            </p:cNvSpPr>
            <p:nvPr/>
          </p:nvSpPr>
          <p:spPr bwMode="auto">
            <a:xfrm>
              <a:off x="7921625" y="283954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21" name="Freeform 61"/>
            <p:cNvSpPr>
              <a:spLocks/>
            </p:cNvSpPr>
            <p:nvPr/>
          </p:nvSpPr>
          <p:spPr bwMode="auto">
            <a:xfrm>
              <a:off x="8099425" y="357614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22" name="Freeform 61"/>
            <p:cNvSpPr>
              <a:spLocks/>
            </p:cNvSpPr>
            <p:nvPr/>
          </p:nvSpPr>
          <p:spPr bwMode="auto">
            <a:xfrm>
              <a:off x="8277225" y="3261824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23" name="Freeform 61"/>
            <p:cNvSpPr>
              <a:spLocks/>
            </p:cNvSpPr>
            <p:nvPr/>
          </p:nvSpPr>
          <p:spPr bwMode="auto">
            <a:xfrm>
              <a:off x="8099425" y="2852249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24" name="Freeform 61"/>
            <p:cNvSpPr>
              <a:spLocks/>
            </p:cNvSpPr>
            <p:nvPr/>
          </p:nvSpPr>
          <p:spPr bwMode="auto">
            <a:xfrm>
              <a:off x="7118350" y="255538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25" name="Freeform 61"/>
            <p:cNvSpPr>
              <a:spLocks/>
            </p:cNvSpPr>
            <p:nvPr/>
          </p:nvSpPr>
          <p:spPr bwMode="auto">
            <a:xfrm>
              <a:off x="6126163" y="325864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26" name="Freeform 61"/>
            <p:cNvSpPr>
              <a:spLocks/>
            </p:cNvSpPr>
            <p:nvPr/>
          </p:nvSpPr>
          <p:spPr bwMode="auto">
            <a:xfrm>
              <a:off x="6430963" y="363171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27" name="Freeform 61"/>
            <p:cNvSpPr>
              <a:spLocks/>
            </p:cNvSpPr>
            <p:nvPr/>
          </p:nvSpPr>
          <p:spPr bwMode="auto">
            <a:xfrm>
              <a:off x="7677150" y="252363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28" name="Freeform 61"/>
            <p:cNvSpPr>
              <a:spLocks/>
            </p:cNvSpPr>
            <p:nvPr/>
          </p:nvSpPr>
          <p:spPr bwMode="auto">
            <a:xfrm>
              <a:off x="7429500" y="321896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30" name="Freeform 61"/>
            <p:cNvSpPr>
              <a:spLocks/>
            </p:cNvSpPr>
            <p:nvPr/>
          </p:nvSpPr>
          <p:spPr bwMode="auto">
            <a:xfrm>
              <a:off x="8208963" y="304433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31" name="Freeform 61"/>
            <p:cNvSpPr>
              <a:spLocks/>
            </p:cNvSpPr>
            <p:nvPr/>
          </p:nvSpPr>
          <p:spPr bwMode="auto">
            <a:xfrm>
              <a:off x="7215188" y="3223724"/>
              <a:ext cx="103187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32" name="Freeform 61"/>
            <p:cNvSpPr>
              <a:spLocks/>
            </p:cNvSpPr>
            <p:nvPr/>
          </p:nvSpPr>
          <p:spPr bwMode="auto">
            <a:xfrm>
              <a:off x="6970713" y="284431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34" name="Freeform 61"/>
            <p:cNvSpPr>
              <a:spLocks/>
            </p:cNvSpPr>
            <p:nvPr/>
          </p:nvSpPr>
          <p:spPr bwMode="auto">
            <a:xfrm>
              <a:off x="6350000" y="2904636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35" name="Freeform 61"/>
            <p:cNvSpPr>
              <a:spLocks/>
            </p:cNvSpPr>
            <p:nvPr/>
          </p:nvSpPr>
          <p:spPr bwMode="auto">
            <a:xfrm>
              <a:off x="7327900" y="2872886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36" name="Freeform 61"/>
            <p:cNvSpPr>
              <a:spLocks/>
            </p:cNvSpPr>
            <p:nvPr/>
          </p:nvSpPr>
          <p:spPr bwMode="auto">
            <a:xfrm>
              <a:off x="6713538" y="3077674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37" name="Freeform 61"/>
            <p:cNvSpPr>
              <a:spLocks/>
            </p:cNvSpPr>
            <p:nvPr/>
          </p:nvSpPr>
          <p:spPr bwMode="auto">
            <a:xfrm>
              <a:off x="8053388" y="2914161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38" name="Freeform 61"/>
            <p:cNvSpPr>
              <a:spLocks/>
            </p:cNvSpPr>
            <p:nvPr/>
          </p:nvSpPr>
          <p:spPr bwMode="auto">
            <a:xfrm>
              <a:off x="6538913" y="305386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39" name="Freeform 61"/>
            <p:cNvSpPr>
              <a:spLocks/>
            </p:cNvSpPr>
            <p:nvPr/>
          </p:nvSpPr>
          <p:spPr bwMode="auto">
            <a:xfrm>
              <a:off x="7694613" y="319038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40" name="Freeform 61"/>
            <p:cNvSpPr>
              <a:spLocks/>
            </p:cNvSpPr>
            <p:nvPr/>
          </p:nvSpPr>
          <p:spPr bwMode="auto">
            <a:xfrm>
              <a:off x="7527925" y="280144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41" name="Freeform 61"/>
            <p:cNvSpPr>
              <a:spLocks/>
            </p:cNvSpPr>
            <p:nvPr/>
          </p:nvSpPr>
          <p:spPr bwMode="auto">
            <a:xfrm>
              <a:off x="7856538" y="3004649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42" name="Freeform 61"/>
            <p:cNvSpPr>
              <a:spLocks/>
            </p:cNvSpPr>
            <p:nvPr/>
          </p:nvSpPr>
          <p:spPr bwMode="auto">
            <a:xfrm>
              <a:off x="6692900" y="277128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43" name="Freeform 61"/>
            <p:cNvSpPr>
              <a:spLocks/>
            </p:cNvSpPr>
            <p:nvPr/>
          </p:nvSpPr>
          <p:spPr bwMode="auto">
            <a:xfrm>
              <a:off x="7138988" y="278081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5532" name="Freeform 61"/>
            <p:cNvSpPr>
              <a:spLocks/>
            </p:cNvSpPr>
            <p:nvPr/>
          </p:nvSpPr>
          <p:spPr bwMode="auto">
            <a:xfrm>
              <a:off x="7600950" y="2980836"/>
              <a:ext cx="104775" cy="242888"/>
            </a:xfrm>
            <a:custGeom>
              <a:avLst/>
              <a:gdLst>
                <a:gd name="T0" fmla="*/ 149050497 w 378"/>
                <a:gd name="T1" fmla="*/ 2147483647 h 1008"/>
                <a:gd name="T2" fmla="*/ 149050497 w 378"/>
                <a:gd name="T3" fmla="*/ 2147483647 h 1008"/>
                <a:gd name="T4" fmla="*/ 1575940223 w 378"/>
                <a:gd name="T5" fmla="*/ 2147483647 h 1008"/>
                <a:gd name="T6" fmla="*/ 1831476941 w 378"/>
                <a:gd name="T7" fmla="*/ 2147483647 h 1008"/>
                <a:gd name="T8" fmla="*/ 1299043825 w 378"/>
                <a:gd name="T9" fmla="*/ 2147483647 h 1008"/>
                <a:gd name="T10" fmla="*/ 1788836302 w 378"/>
                <a:gd name="T11" fmla="*/ 2147483647 h 1008"/>
                <a:gd name="T12" fmla="*/ 2044449523 w 378"/>
                <a:gd name="T13" fmla="*/ 2147483647 h 1008"/>
                <a:gd name="T14" fmla="*/ 1746272165 w 378"/>
                <a:gd name="T15" fmla="*/ 2147483647 h 1008"/>
                <a:gd name="T16" fmla="*/ 1916605216 w 378"/>
                <a:gd name="T17" fmla="*/ 2147483647 h 1008"/>
                <a:gd name="T18" fmla="*/ 2147483647 w 378"/>
                <a:gd name="T19" fmla="*/ 2147483647 h 1008"/>
                <a:gd name="T20" fmla="*/ 2147483647 w 378"/>
                <a:gd name="T21" fmla="*/ 2147483647 h 1008"/>
                <a:gd name="T22" fmla="*/ 2147483647 w 378"/>
                <a:gd name="T23" fmla="*/ 2147483647 h 1008"/>
                <a:gd name="T24" fmla="*/ 2147483647 w 378"/>
                <a:gd name="T25" fmla="*/ 2147483647 h 1008"/>
                <a:gd name="T26" fmla="*/ 2147483647 w 378"/>
                <a:gd name="T27" fmla="*/ 2147483647 h 1008"/>
                <a:gd name="T28" fmla="*/ 2147483647 w 378"/>
                <a:gd name="T29" fmla="*/ 2147483647 h 1008"/>
                <a:gd name="T30" fmla="*/ 2147483647 w 378"/>
                <a:gd name="T31" fmla="*/ 2147483647 h 1008"/>
                <a:gd name="T32" fmla="*/ 2147483647 w 378"/>
                <a:gd name="T33" fmla="*/ 2147483647 h 1008"/>
                <a:gd name="T34" fmla="*/ 2147483647 w 378"/>
                <a:gd name="T35" fmla="*/ 2147483647 h 1008"/>
                <a:gd name="T36" fmla="*/ 2147483647 w 378"/>
                <a:gd name="T37" fmla="*/ 2147483647 h 1008"/>
                <a:gd name="T38" fmla="*/ 2147483647 w 378"/>
                <a:gd name="T39" fmla="*/ 2147483647 h 1008"/>
                <a:gd name="T40" fmla="*/ 2147483647 w 378"/>
                <a:gd name="T41" fmla="*/ 2147483647 h 1008"/>
                <a:gd name="T42" fmla="*/ 2147483647 w 378"/>
                <a:gd name="T43" fmla="*/ 2147483647 h 1008"/>
                <a:gd name="T44" fmla="*/ 2147483647 w 378"/>
                <a:gd name="T45" fmla="*/ 2147483647 h 1008"/>
                <a:gd name="T46" fmla="*/ 2147483647 w 378"/>
                <a:gd name="T47" fmla="*/ 2147483647 h 1008"/>
                <a:gd name="T48" fmla="*/ 2147483647 w 378"/>
                <a:gd name="T49" fmla="*/ 2147483647 h 1008"/>
                <a:gd name="T50" fmla="*/ 2147483647 w 378"/>
                <a:gd name="T51" fmla="*/ 2147483647 h 1008"/>
                <a:gd name="T52" fmla="*/ 2147483647 w 378"/>
                <a:gd name="T53" fmla="*/ 2147483647 h 1008"/>
                <a:gd name="T54" fmla="*/ 2147483647 w 378"/>
                <a:gd name="T55" fmla="*/ 2147483647 h 1008"/>
                <a:gd name="T56" fmla="*/ 2147483647 w 378"/>
                <a:gd name="T57" fmla="*/ 2147483647 h 1008"/>
                <a:gd name="T58" fmla="*/ 2147483647 w 378"/>
                <a:gd name="T59" fmla="*/ 2147483647 h 1008"/>
                <a:gd name="T60" fmla="*/ 2147483647 w 378"/>
                <a:gd name="T61" fmla="*/ 2147483647 h 1008"/>
                <a:gd name="T62" fmla="*/ 2147483647 w 378"/>
                <a:gd name="T63" fmla="*/ 1580966766 h 1008"/>
                <a:gd name="T64" fmla="*/ 2147483647 w 378"/>
                <a:gd name="T65" fmla="*/ 1049294701 h 1008"/>
                <a:gd name="T66" fmla="*/ 2147483647 w 378"/>
                <a:gd name="T67" fmla="*/ 139929056 h 1008"/>
                <a:gd name="T68" fmla="*/ 2147483647 w 378"/>
                <a:gd name="T69" fmla="*/ 0 h 1008"/>
                <a:gd name="T70" fmla="*/ 2147483647 w 378"/>
                <a:gd name="T71" fmla="*/ 181849876 h 1008"/>
                <a:gd name="T72" fmla="*/ 2147483647 w 378"/>
                <a:gd name="T73" fmla="*/ 1175230171 h 1008"/>
                <a:gd name="T74" fmla="*/ 2147483647 w 378"/>
                <a:gd name="T75" fmla="*/ 1497009464 h 1008"/>
                <a:gd name="T76" fmla="*/ 2147483647 w 378"/>
                <a:gd name="T77" fmla="*/ 2070603313 h 1008"/>
                <a:gd name="T78" fmla="*/ 1256479688 w 378"/>
                <a:gd name="T79" fmla="*/ 2147483647 h 100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78"/>
                <a:gd name="T121" fmla="*/ 0 h 1008"/>
                <a:gd name="T122" fmla="*/ 378 w 378"/>
                <a:gd name="T123" fmla="*/ 1008 h 100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rgbClr val="FF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2" name="Freeform 61"/>
            <p:cNvSpPr>
              <a:spLocks/>
            </p:cNvSpPr>
            <p:nvPr/>
          </p:nvSpPr>
          <p:spPr bwMode="auto">
            <a:xfrm>
              <a:off x="6921500" y="3230074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53" name="Freeform 61"/>
            <p:cNvSpPr>
              <a:spLocks/>
            </p:cNvSpPr>
            <p:nvPr/>
          </p:nvSpPr>
          <p:spPr bwMode="auto">
            <a:xfrm>
              <a:off x="7600950" y="237123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54" name="Freeform 61"/>
            <p:cNvSpPr>
              <a:spLocks/>
            </p:cNvSpPr>
            <p:nvPr/>
          </p:nvSpPr>
          <p:spPr bwMode="auto">
            <a:xfrm>
              <a:off x="7219950" y="244743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55" name="Freeform 61"/>
            <p:cNvSpPr>
              <a:spLocks/>
            </p:cNvSpPr>
            <p:nvPr/>
          </p:nvSpPr>
          <p:spPr bwMode="auto">
            <a:xfrm>
              <a:off x="7829550" y="351423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56" name="Freeform 61"/>
            <p:cNvSpPr>
              <a:spLocks/>
            </p:cNvSpPr>
            <p:nvPr/>
          </p:nvSpPr>
          <p:spPr bwMode="auto">
            <a:xfrm>
              <a:off x="7829550" y="244743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57" name="Freeform 61"/>
            <p:cNvSpPr>
              <a:spLocks/>
            </p:cNvSpPr>
            <p:nvPr/>
          </p:nvSpPr>
          <p:spPr bwMode="auto">
            <a:xfrm>
              <a:off x="7543800" y="3079261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58" name="Freeform 61"/>
            <p:cNvSpPr>
              <a:spLocks/>
            </p:cNvSpPr>
            <p:nvPr/>
          </p:nvSpPr>
          <p:spPr bwMode="auto">
            <a:xfrm>
              <a:off x="7600950" y="336183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59" name="Freeform 61"/>
            <p:cNvSpPr>
              <a:spLocks/>
            </p:cNvSpPr>
            <p:nvPr/>
          </p:nvSpPr>
          <p:spPr bwMode="auto">
            <a:xfrm>
              <a:off x="7981950" y="343803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60" name="Freeform 61"/>
            <p:cNvSpPr>
              <a:spLocks/>
            </p:cNvSpPr>
            <p:nvPr/>
          </p:nvSpPr>
          <p:spPr bwMode="auto">
            <a:xfrm>
              <a:off x="6838950" y="282843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61" name="Freeform 61"/>
            <p:cNvSpPr>
              <a:spLocks/>
            </p:cNvSpPr>
            <p:nvPr/>
          </p:nvSpPr>
          <p:spPr bwMode="auto">
            <a:xfrm>
              <a:off x="6991350" y="359043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62" name="Freeform 61"/>
            <p:cNvSpPr>
              <a:spLocks/>
            </p:cNvSpPr>
            <p:nvPr/>
          </p:nvSpPr>
          <p:spPr bwMode="auto">
            <a:xfrm>
              <a:off x="7392988" y="2382349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63" name="Freeform 61"/>
            <p:cNvSpPr>
              <a:spLocks/>
            </p:cNvSpPr>
            <p:nvPr/>
          </p:nvSpPr>
          <p:spPr bwMode="auto">
            <a:xfrm>
              <a:off x="7143750" y="351423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64" name="Freeform 61"/>
            <p:cNvSpPr>
              <a:spLocks/>
            </p:cNvSpPr>
            <p:nvPr/>
          </p:nvSpPr>
          <p:spPr bwMode="auto">
            <a:xfrm>
              <a:off x="6457950" y="259983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5546" name="Freeform 61"/>
            <p:cNvSpPr>
              <a:spLocks/>
            </p:cNvSpPr>
            <p:nvPr/>
          </p:nvSpPr>
          <p:spPr bwMode="auto">
            <a:xfrm>
              <a:off x="6530975" y="3574561"/>
              <a:ext cx="104775" cy="242888"/>
            </a:xfrm>
            <a:custGeom>
              <a:avLst/>
              <a:gdLst>
                <a:gd name="T0" fmla="*/ 149050497 w 378"/>
                <a:gd name="T1" fmla="*/ 2147483647 h 1008"/>
                <a:gd name="T2" fmla="*/ 149050497 w 378"/>
                <a:gd name="T3" fmla="*/ 2147483647 h 1008"/>
                <a:gd name="T4" fmla="*/ 1575940223 w 378"/>
                <a:gd name="T5" fmla="*/ 2147483647 h 1008"/>
                <a:gd name="T6" fmla="*/ 1831476941 w 378"/>
                <a:gd name="T7" fmla="*/ 2147483647 h 1008"/>
                <a:gd name="T8" fmla="*/ 1299043825 w 378"/>
                <a:gd name="T9" fmla="*/ 2147483647 h 1008"/>
                <a:gd name="T10" fmla="*/ 1788836302 w 378"/>
                <a:gd name="T11" fmla="*/ 2147483647 h 1008"/>
                <a:gd name="T12" fmla="*/ 2044449523 w 378"/>
                <a:gd name="T13" fmla="*/ 2147483647 h 1008"/>
                <a:gd name="T14" fmla="*/ 1746272165 w 378"/>
                <a:gd name="T15" fmla="*/ 2147483647 h 1008"/>
                <a:gd name="T16" fmla="*/ 1916605216 w 378"/>
                <a:gd name="T17" fmla="*/ 2147483647 h 1008"/>
                <a:gd name="T18" fmla="*/ 2147483647 w 378"/>
                <a:gd name="T19" fmla="*/ 2147483647 h 1008"/>
                <a:gd name="T20" fmla="*/ 2147483647 w 378"/>
                <a:gd name="T21" fmla="*/ 2147483647 h 1008"/>
                <a:gd name="T22" fmla="*/ 2147483647 w 378"/>
                <a:gd name="T23" fmla="*/ 2147483647 h 1008"/>
                <a:gd name="T24" fmla="*/ 2147483647 w 378"/>
                <a:gd name="T25" fmla="*/ 2147483647 h 1008"/>
                <a:gd name="T26" fmla="*/ 2147483647 w 378"/>
                <a:gd name="T27" fmla="*/ 2147483647 h 1008"/>
                <a:gd name="T28" fmla="*/ 2147483647 w 378"/>
                <a:gd name="T29" fmla="*/ 2147483647 h 1008"/>
                <a:gd name="T30" fmla="*/ 2147483647 w 378"/>
                <a:gd name="T31" fmla="*/ 2147483647 h 1008"/>
                <a:gd name="T32" fmla="*/ 2147483647 w 378"/>
                <a:gd name="T33" fmla="*/ 2147483647 h 1008"/>
                <a:gd name="T34" fmla="*/ 2147483647 w 378"/>
                <a:gd name="T35" fmla="*/ 2147483647 h 1008"/>
                <a:gd name="T36" fmla="*/ 2147483647 w 378"/>
                <a:gd name="T37" fmla="*/ 2147483647 h 1008"/>
                <a:gd name="T38" fmla="*/ 2147483647 w 378"/>
                <a:gd name="T39" fmla="*/ 2147483647 h 1008"/>
                <a:gd name="T40" fmla="*/ 2147483647 w 378"/>
                <a:gd name="T41" fmla="*/ 2147483647 h 1008"/>
                <a:gd name="T42" fmla="*/ 2147483647 w 378"/>
                <a:gd name="T43" fmla="*/ 2147483647 h 1008"/>
                <a:gd name="T44" fmla="*/ 2147483647 w 378"/>
                <a:gd name="T45" fmla="*/ 2147483647 h 1008"/>
                <a:gd name="T46" fmla="*/ 2147483647 w 378"/>
                <a:gd name="T47" fmla="*/ 2147483647 h 1008"/>
                <a:gd name="T48" fmla="*/ 2147483647 w 378"/>
                <a:gd name="T49" fmla="*/ 2147483647 h 1008"/>
                <a:gd name="T50" fmla="*/ 2147483647 w 378"/>
                <a:gd name="T51" fmla="*/ 2147483647 h 1008"/>
                <a:gd name="T52" fmla="*/ 2147483647 w 378"/>
                <a:gd name="T53" fmla="*/ 2147483647 h 1008"/>
                <a:gd name="T54" fmla="*/ 2147483647 w 378"/>
                <a:gd name="T55" fmla="*/ 2147483647 h 1008"/>
                <a:gd name="T56" fmla="*/ 2147483647 w 378"/>
                <a:gd name="T57" fmla="*/ 2147483647 h 1008"/>
                <a:gd name="T58" fmla="*/ 2147483647 w 378"/>
                <a:gd name="T59" fmla="*/ 2147483647 h 1008"/>
                <a:gd name="T60" fmla="*/ 2147483647 w 378"/>
                <a:gd name="T61" fmla="*/ 2147483647 h 1008"/>
                <a:gd name="T62" fmla="*/ 2147483647 w 378"/>
                <a:gd name="T63" fmla="*/ 1580966766 h 1008"/>
                <a:gd name="T64" fmla="*/ 2147483647 w 378"/>
                <a:gd name="T65" fmla="*/ 1049294701 h 1008"/>
                <a:gd name="T66" fmla="*/ 2147483647 w 378"/>
                <a:gd name="T67" fmla="*/ 139929056 h 1008"/>
                <a:gd name="T68" fmla="*/ 2147483647 w 378"/>
                <a:gd name="T69" fmla="*/ 0 h 1008"/>
                <a:gd name="T70" fmla="*/ 2147483647 w 378"/>
                <a:gd name="T71" fmla="*/ 181849876 h 1008"/>
                <a:gd name="T72" fmla="*/ 2147483647 w 378"/>
                <a:gd name="T73" fmla="*/ 1175230171 h 1008"/>
                <a:gd name="T74" fmla="*/ 2147483647 w 378"/>
                <a:gd name="T75" fmla="*/ 1497009464 h 1008"/>
                <a:gd name="T76" fmla="*/ 2147483647 w 378"/>
                <a:gd name="T77" fmla="*/ 2070603313 h 1008"/>
                <a:gd name="T78" fmla="*/ 1256479688 w 378"/>
                <a:gd name="T79" fmla="*/ 2147483647 h 100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78"/>
                <a:gd name="T121" fmla="*/ 0 h 1008"/>
                <a:gd name="T122" fmla="*/ 378 w 378"/>
                <a:gd name="T123" fmla="*/ 1008 h 100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rgbClr val="FF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" name="Freeform 61"/>
            <p:cNvSpPr>
              <a:spLocks/>
            </p:cNvSpPr>
            <p:nvPr/>
          </p:nvSpPr>
          <p:spPr bwMode="auto">
            <a:xfrm>
              <a:off x="7064375" y="235059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67" name="Freeform 61"/>
            <p:cNvSpPr>
              <a:spLocks/>
            </p:cNvSpPr>
            <p:nvPr/>
          </p:nvSpPr>
          <p:spPr bwMode="auto">
            <a:xfrm>
              <a:off x="6845300" y="241886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68" name="Freeform 61"/>
            <p:cNvSpPr>
              <a:spLocks/>
            </p:cNvSpPr>
            <p:nvPr/>
          </p:nvSpPr>
          <p:spPr bwMode="auto">
            <a:xfrm>
              <a:off x="6654800" y="2472836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69" name="Freeform 61"/>
            <p:cNvSpPr>
              <a:spLocks/>
            </p:cNvSpPr>
            <p:nvPr/>
          </p:nvSpPr>
          <p:spPr bwMode="auto">
            <a:xfrm>
              <a:off x="6450013" y="331897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70" name="Freeform 61"/>
            <p:cNvSpPr>
              <a:spLocks/>
            </p:cNvSpPr>
            <p:nvPr/>
          </p:nvSpPr>
          <p:spPr bwMode="auto">
            <a:xfrm>
              <a:off x="7351713" y="3606311"/>
              <a:ext cx="103187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71" name="Freeform 61"/>
            <p:cNvSpPr>
              <a:spLocks/>
            </p:cNvSpPr>
            <p:nvPr/>
          </p:nvSpPr>
          <p:spPr bwMode="auto">
            <a:xfrm>
              <a:off x="7556500" y="3550749"/>
              <a:ext cx="103188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72" name="Freeform 61"/>
            <p:cNvSpPr>
              <a:spLocks/>
            </p:cNvSpPr>
            <p:nvPr/>
          </p:nvSpPr>
          <p:spPr bwMode="auto">
            <a:xfrm>
              <a:off x="8020050" y="259666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73" name="Freeform 61"/>
            <p:cNvSpPr>
              <a:spLocks/>
            </p:cNvSpPr>
            <p:nvPr/>
          </p:nvSpPr>
          <p:spPr bwMode="auto">
            <a:xfrm>
              <a:off x="8197850" y="3333261"/>
              <a:ext cx="103188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74" name="Freeform 61"/>
            <p:cNvSpPr>
              <a:spLocks/>
            </p:cNvSpPr>
            <p:nvPr/>
          </p:nvSpPr>
          <p:spPr bwMode="auto">
            <a:xfrm>
              <a:off x="6996113" y="3264999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75" name="Freeform 61"/>
            <p:cNvSpPr>
              <a:spLocks/>
            </p:cNvSpPr>
            <p:nvPr/>
          </p:nvSpPr>
          <p:spPr bwMode="auto">
            <a:xfrm>
              <a:off x="7678738" y="2950674"/>
              <a:ext cx="104775" cy="242887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76" name="Freeform 61"/>
            <p:cNvSpPr>
              <a:spLocks/>
            </p:cNvSpPr>
            <p:nvPr/>
          </p:nvSpPr>
          <p:spPr bwMode="auto">
            <a:xfrm>
              <a:off x="7216775" y="2310911"/>
              <a:ext cx="104775" cy="244475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77" name="Freeform 61"/>
            <p:cNvSpPr>
              <a:spLocks/>
            </p:cNvSpPr>
            <p:nvPr/>
          </p:nvSpPr>
          <p:spPr bwMode="auto">
            <a:xfrm>
              <a:off x="6224588" y="301576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278" name="Freeform 61"/>
            <p:cNvSpPr>
              <a:spLocks/>
            </p:cNvSpPr>
            <p:nvPr/>
          </p:nvSpPr>
          <p:spPr bwMode="auto">
            <a:xfrm>
              <a:off x="6856413" y="3511061"/>
              <a:ext cx="104775" cy="242888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</p:grpSp>
      <p:grpSp>
        <p:nvGrpSpPr>
          <p:cNvPr id="265" name="Group 264"/>
          <p:cNvGrpSpPr/>
          <p:nvPr/>
        </p:nvGrpSpPr>
        <p:grpSpPr>
          <a:xfrm>
            <a:off x="533400" y="1301261"/>
            <a:ext cx="8038532" cy="4466494"/>
            <a:chOff x="533400" y="1301261"/>
            <a:chExt cx="8038532" cy="4466494"/>
          </a:xfrm>
        </p:grpSpPr>
        <p:sp>
          <p:nvSpPr>
            <p:cNvPr id="166" name="Content Placeholder 2"/>
            <p:cNvSpPr txBox="1">
              <a:spLocks/>
            </p:cNvSpPr>
            <p:nvPr/>
          </p:nvSpPr>
          <p:spPr bwMode="auto">
            <a:xfrm>
              <a:off x="1323832" y="5115973"/>
              <a:ext cx="6509982" cy="651782"/>
            </a:xfrm>
            <a:prstGeom prst="rect">
              <a:avLst/>
            </a:prstGeom>
            <a:solidFill>
              <a:schemeClr val="accent2"/>
            </a:solidFill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ct val="20000"/>
                </a:spcBef>
                <a:spcAft>
                  <a:spcPts val="0"/>
                </a:spcAft>
                <a:buClr>
                  <a:schemeClr val="bg1"/>
                </a:buClr>
                <a:defRPr/>
              </a:pPr>
              <a:r>
                <a:rPr lang="en-US" sz="1800" b="1" dirty="0" smtClean="0">
                  <a:solidFill>
                    <a:schemeClr val="bg1"/>
                  </a:solidFill>
                  <a:ea typeface="ＭＳ Ｐゴシック" pitchFamily="54" charset="-128"/>
                </a:rPr>
                <a:t>In the “purchase-based” targeting example, </a:t>
              </a:r>
              <a:r>
                <a:rPr lang="en-US" sz="1800" b="1" u="sng" dirty="0" smtClean="0">
                  <a:solidFill>
                    <a:schemeClr val="bg1"/>
                  </a:solidFill>
                  <a:ea typeface="ＭＳ Ｐゴシック" pitchFamily="54" charset="-128"/>
                </a:rPr>
                <a:t>99.9</a:t>
              </a:r>
              <a:r>
                <a:rPr lang="en-US" sz="1800" b="1" u="sng" dirty="0">
                  <a:solidFill>
                    <a:schemeClr val="bg1"/>
                  </a:solidFill>
                  <a:ea typeface="ＭＳ Ｐゴシック" pitchFamily="54" charset="-128"/>
                </a:rPr>
                <a:t>%</a:t>
              </a:r>
              <a:r>
                <a:rPr lang="en-US" sz="1800" b="1" dirty="0">
                  <a:solidFill>
                    <a:schemeClr val="bg1"/>
                  </a:solidFill>
                  <a:ea typeface="ＭＳ Ｐゴシック" pitchFamily="54" charset="-128"/>
                </a:rPr>
                <a:t> of users based on contextual histories, </a:t>
              </a:r>
              <a:r>
                <a:rPr lang="en-US" sz="1800" b="1" u="sng" dirty="0">
                  <a:solidFill>
                    <a:schemeClr val="bg1"/>
                  </a:solidFill>
                  <a:ea typeface="ＭＳ Ｐゴシック" pitchFamily="54" charset="-128"/>
                </a:rPr>
                <a:t>not</a:t>
              </a:r>
              <a:r>
                <a:rPr lang="en-US" sz="1800" b="1" dirty="0">
                  <a:solidFill>
                    <a:schemeClr val="bg1"/>
                  </a:solidFill>
                  <a:ea typeface="ＭＳ Ｐゴシック" pitchFamily="54" charset="-128"/>
                </a:rPr>
                <a:t> purchase data</a:t>
              </a:r>
            </a:p>
            <a:p>
              <a:pPr marL="182880" indent="-182880" fontAlgn="auto">
                <a:spcBef>
                  <a:spcPct val="20000"/>
                </a:spcBef>
                <a:spcAft>
                  <a:spcPts val="0"/>
                </a:spcAft>
                <a:buClr>
                  <a:schemeClr val="accent1"/>
                </a:buClr>
                <a:buFont typeface="Arial" pitchFamily="34" charset="0"/>
                <a:buChar char="•"/>
                <a:defRPr/>
              </a:pPr>
              <a:endParaRPr lang="en-US" sz="1600" dirty="0">
                <a:solidFill>
                  <a:schemeClr val="tx1"/>
                </a:solidFill>
                <a:ea typeface="ＭＳ Ｐゴシック" pitchFamily="54" charset="-128"/>
              </a:endParaRPr>
            </a:p>
            <a:p>
              <a:pPr marL="342900" indent="-342900" eaLnBrk="0" fontAlgn="auto" hangingPunct="0">
                <a:spcBef>
                  <a:spcPct val="20000"/>
                </a:spcBef>
                <a:spcAft>
                  <a:spcPts val="0"/>
                </a:spcAft>
                <a:buClr>
                  <a:schemeClr val="accent1"/>
                </a:buClr>
                <a:buFont typeface="Arial" pitchFamily="34" charset="0"/>
                <a:buChar char="•"/>
                <a:defRPr/>
              </a:pPr>
              <a:endParaRPr lang="en-US" sz="1050" b="1" kern="0" dirty="0">
                <a:solidFill>
                  <a:schemeClr val="tx1"/>
                </a:solidFill>
                <a:cs typeface="ＭＳ Ｐゴシック" pitchFamily="47" charset="-128"/>
              </a:endParaRPr>
            </a:p>
            <a:p>
              <a:pPr marL="342900" indent="-342900" eaLnBrk="0" fontAlgn="auto" hangingPunct="0">
                <a:spcBef>
                  <a:spcPct val="20000"/>
                </a:spcBef>
                <a:spcAft>
                  <a:spcPts val="0"/>
                </a:spcAft>
                <a:buClr>
                  <a:schemeClr val="accent1"/>
                </a:buClr>
                <a:buFont typeface="Arial" pitchFamily="34" charset="0"/>
                <a:buChar char="•"/>
                <a:defRPr/>
              </a:pPr>
              <a:endParaRPr lang="en-US" sz="1050" b="1" kern="0" dirty="0">
                <a:solidFill>
                  <a:schemeClr val="tx1"/>
                </a:solidFill>
                <a:cs typeface="ＭＳ Ｐゴシック" pitchFamily="47" charset="-128"/>
              </a:endParaRPr>
            </a:p>
          </p:txBody>
        </p:sp>
        <p:sp>
          <p:nvSpPr>
            <p:cNvPr id="279" name="Content Placeholder 2"/>
            <p:cNvSpPr txBox="1">
              <a:spLocks/>
            </p:cNvSpPr>
            <p:nvPr/>
          </p:nvSpPr>
          <p:spPr bwMode="auto">
            <a:xfrm>
              <a:off x="533400" y="1301261"/>
              <a:ext cx="8038532" cy="727882"/>
            </a:xfrm>
            <a:prstGeom prst="rect">
              <a:avLst/>
            </a:prstGeom>
            <a:solidFill>
              <a:schemeClr val="accent2"/>
            </a:solidFill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 smtClean="0">
                  <a:ea typeface="ＭＳ Ｐゴシック" pitchFamily="54" charset="-128"/>
                </a:rPr>
                <a:t>Audience targeting (</a:t>
              </a:r>
              <a:r>
                <a:rPr lang="en-US" sz="2000" b="1" dirty="0" err="1" smtClean="0">
                  <a:ea typeface="ＭＳ Ｐゴシック" pitchFamily="54" charset="-128"/>
                </a:rPr>
                <a:t>e.g.,“purchase</a:t>
              </a:r>
              <a:r>
                <a:rPr lang="en-US" sz="2000" b="1" dirty="0" smtClean="0">
                  <a:ea typeface="ＭＳ Ｐゴシック" pitchFamily="54" charset="-128"/>
                </a:rPr>
                <a:t>-based” targeting) uses look- alike </a:t>
              </a:r>
              <a:r>
                <a:rPr lang="en-US" sz="2000" b="1" dirty="0">
                  <a:ea typeface="ＭＳ Ｐゴシック" pitchFamily="54" charset="-128"/>
                </a:rPr>
                <a:t>modeling </a:t>
              </a:r>
              <a:r>
                <a:rPr lang="en-US" sz="2000" b="1" dirty="0" smtClean="0">
                  <a:ea typeface="ＭＳ Ｐゴシック" pitchFamily="54" charset="-128"/>
                </a:rPr>
                <a:t>for the </a:t>
              </a:r>
              <a:r>
                <a:rPr lang="en-US" sz="2000" b="1" u="sng" dirty="0" smtClean="0">
                  <a:ea typeface="ＭＳ Ｐゴシック" pitchFamily="54" charset="-128"/>
                </a:rPr>
                <a:t>vast</a:t>
              </a:r>
              <a:r>
                <a:rPr lang="en-US" sz="2000" b="1" dirty="0" smtClean="0">
                  <a:ea typeface="ＭＳ Ｐゴシック" pitchFamily="54" charset="-128"/>
                </a:rPr>
                <a:t> majority </a:t>
              </a:r>
              <a:r>
                <a:rPr lang="en-US" sz="2000" b="1" dirty="0">
                  <a:ea typeface="ＭＳ Ｐゴシック" pitchFamily="54" charset="-128"/>
                </a:rPr>
                <a:t>of </a:t>
              </a:r>
              <a:r>
                <a:rPr lang="en-US" sz="2000" b="1" dirty="0" smtClean="0">
                  <a:ea typeface="ＭＳ Ｐゴシック" pitchFamily="54" charset="-128"/>
                </a:rPr>
                <a:t>users and media delivered</a:t>
              </a:r>
              <a:endParaRPr lang="en-US" sz="2000" b="1" dirty="0">
                <a:ea typeface="ＭＳ Ｐゴシック" pitchFamily="54" charset="-128"/>
              </a:endParaRPr>
            </a:p>
            <a:p>
              <a:pPr marL="182880" indent="-182880" algn="ctr" fontAlgn="auto">
                <a:spcBef>
                  <a:spcPct val="20000"/>
                </a:spcBef>
                <a:spcAft>
                  <a:spcPts val="0"/>
                </a:spcAft>
                <a:buClr>
                  <a:schemeClr val="accent1"/>
                </a:buClr>
                <a:buFont typeface="Arial" pitchFamily="34" charset="0"/>
                <a:buChar char="•"/>
                <a:defRPr/>
              </a:pPr>
              <a:endParaRPr lang="en-US" sz="1800" dirty="0">
                <a:solidFill>
                  <a:schemeClr val="tx1"/>
                </a:solidFill>
                <a:ea typeface="ＭＳ Ｐゴシック" pitchFamily="54" charset="-128"/>
              </a:endParaRPr>
            </a:p>
            <a:p>
              <a:pPr marL="342900" indent="-342900" algn="ctr" eaLnBrk="0" fontAlgn="auto" hangingPunct="0">
                <a:spcBef>
                  <a:spcPct val="20000"/>
                </a:spcBef>
                <a:spcAft>
                  <a:spcPts val="0"/>
                </a:spcAft>
                <a:buClr>
                  <a:schemeClr val="accent1"/>
                </a:buClr>
                <a:buFont typeface="Arial" pitchFamily="34" charset="0"/>
                <a:buChar char="•"/>
                <a:defRPr/>
              </a:pPr>
              <a:endParaRPr lang="en-US" sz="1100" b="1" kern="0" dirty="0">
                <a:solidFill>
                  <a:schemeClr val="tx1"/>
                </a:solidFill>
                <a:cs typeface="ＭＳ Ｐゴシック" pitchFamily="47" charset="-128"/>
              </a:endParaRPr>
            </a:p>
          </p:txBody>
        </p:sp>
      </p:grpSp>
      <p:grpSp>
        <p:nvGrpSpPr>
          <p:cNvPr id="209" name="Group 208"/>
          <p:cNvGrpSpPr/>
          <p:nvPr/>
        </p:nvGrpSpPr>
        <p:grpSpPr>
          <a:xfrm>
            <a:off x="3505200" y="2679211"/>
            <a:ext cx="2057400" cy="1699518"/>
            <a:chOff x="3505200" y="2679211"/>
            <a:chExt cx="2057400" cy="1699518"/>
          </a:xfrm>
        </p:grpSpPr>
        <p:sp>
          <p:nvSpPr>
            <p:cNvPr id="89" name="TextBox 88"/>
            <p:cNvSpPr txBox="1"/>
            <p:nvPr/>
          </p:nvSpPr>
          <p:spPr>
            <a:xfrm>
              <a:off x="3505200" y="3301511"/>
              <a:ext cx="2057400" cy="107721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i="1" dirty="0" smtClean="0">
                  <a:latin typeface="+mn-lt"/>
                </a:rPr>
                <a:t>Look-alike </a:t>
              </a:r>
              <a:r>
                <a:rPr lang="en-US" sz="1200" b="1" i="1" dirty="0">
                  <a:latin typeface="+mn-lt"/>
                </a:rPr>
                <a:t>modeling identifies consumers with similar browsing patterns to actual purchasers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n-lt"/>
                </a:rPr>
                <a:t>  </a:t>
              </a:r>
            </a:p>
          </p:txBody>
        </p:sp>
        <p:cxnSp>
          <p:nvCxnSpPr>
            <p:cNvPr id="15389" name="Straight Arrow Connector 90"/>
            <p:cNvCxnSpPr>
              <a:cxnSpLocks noChangeShapeType="1"/>
            </p:cNvCxnSpPr>
            <p:nvPr/>
          </p:nvCxnSpPr>
          <p:spPr bwMode="auto">
            <a:xfrm>
              <a:off x="3562350" y="3147524"/>
              <a:ext cx="1992313" cy="1587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65" name="Freeform 61"/>
            <p:cNvSpPr>
              <a:spLocks/>
            </p:cNvSpPr>
            <p:nvPr/>
          </p:nvSpPr>
          <p:spPr bwMode="auto">
            <a:xfrm>
              <a:off x="4795838" y="2688736"/>
              <a:ext cx="103187" cy="360363"/>
            </a:xfrm>
            <a:custGeom>
              <a:avLst/>
              <a:gdLst/>
              <a:ahLst/>
              <a:cxnLst>
                <a:cxn ang="0">
                  <a:pos x="7" y="280"/>
                </a:cxn>
                <a:cxn ang="0">
                  <a:pos x="7" y="342"/>
                </a:cxn>
                <a:cxn ang="0">
                  <a:pos x="74" y="441"/>
                </a:cxn>
                <a:cxn ang="0">
                  <a:pos x="86" y="399"/>
                </a:cxn>
                <a:cxn ang="0">
                  <a:pos x="61" y="386"/>
                </a:cxn>
                <a:cxn ang="0">
                  <a:pos x="84" y="273"/>
                </a:cxn>
                <a:cxn ang="0">
                  <a:pos x="96" y="392"/>
                </a:cxn>
                <a:cxn ang="0">
                  <a:pos x="82" y="436"/>
                </a:cxn>
                <a:cxn ang="0">
                  <a:pos x="90" y="509"/>
                </a:cxn>
                <a:cxn ang="0">
                  <a:pos x="107" y="979"/>
                </a:cxn>
                <a:cxn ang="0">
                  <a:pos x="109" y="996"/>
                </a:cxn>
                <a:cxn ang="0">
                  <a:pos x="145" y="1006"/>
                </a:cxn>
                <a:cxn ang="0">
                  <a:pos x="163" y="981"/>
                </a:cxn>
                <a:cxn ang="0">
                  <a:pos x="186" y="914"/>
                </a:cxn>
                <a:cxn ang="0">
                  <a:pos x="186" y="547"/>
                </a:cxn>
                <a:cxn ang="0">
                  <a:pos x="199" y="921"/>
                </a:cxn>
                <a:cxn ang="0">
                  <a:pos x="216" y="981"/>
                </a:cxn>
                <a:cxn ang="0">
                  <a:pos x="220" y="1008"/>
                </a:cxn>
                <a:cxn ang="0">
                  <a:pos x="263" y="1002"/>
                </a:cxn>
                <a:cxn ang="0">
                  <a:pos x="261" y="983"/>
                </a:cxn>
                <a:cxn ang="0">
                  <a:pos x="289" y="557"/>
                </a:cxn>
                <a:cxn ang="0">
                  <a:pos x="293" y="434"/>
                </a:cxn>
                <a:cxn ang="0">
                  <a:pos x="282" y="401"/>
                </a:cxn>
                <a:cxn ang="0">
                  <a:pos x="288" y="271"/>
                </a:cxn>
                <a:cxn ang="0">
                  <a:pos x="324" y="309"/>
                </a:cxn>
                <a:cxn ang="0">
                  <a:pos x="305" y="405"/>
                </a:cxn>
                <a:cxn ang="0">
                  <a:pos x="293" y="434"/>
                </a:cxn>
                <a:cxn ang="0">
                  <a:pos x="314" y="434"/>
                </a:cxn>
                <a:cxn ang="0">
                  <a:pos x="370" y="332"/>
                </a:cxn>
                <a:cxn ang="0">
                  <a:pos x="376" y="280"/>
                </a:cxn>
                <a:cxn ang="0">
                  <a:pos x="291" y="178"/>
                </a:cxn>
                <a:cxn ang="0">
                  <a:pos x="218" y="113"/>
                </a:cxn>
                <a:cxn ang="0">
                  <a:pos x="234" y="75"/>
                </a:cxn>
                <a:cxn ang="0">
                  <a:pos x="213" y="10"/>
                </a:cxn>
                <a:cxn ang="0">
                  <a:pos x="203" y="0"/>
                </a:cxn>
                <a:cxn ang="0">
                  <a:pos x="144" y="13"/>
                </a:cxn>
                <a:cxn ang="0">
                  <a:pos x="132" y="84"/>
                </a:cxn>
                <a:cxn ang="0">
                  <a:pos x="134" y="107"/>
                </a:cxn>
                <a:cxn ang="0">
                  <a:pos x="153" y="148"/>
                </a:cxn>
                <a:cxn ang="0">
                  <a:pos x="59" y="194"/>
                </a:cxn>
              </a:cxnLst>
              <a:rect l="0" t="0" r="r" b="b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15406" name="Freeform 61"/>
            <p:cNvSpPr>
              <a:spLocks/>
            </p:cNvSpPr>
            <p:nvPr/>
          </p:nvSpPr>
          <p:spPr bwMode="auto">
            <a:xfrm>
              <a:off x="4205288" y="2679211"/>
              <a:ext cx="87312" cy="344488"/>
            </a:xfrm>
            <a:custGeom>
              <a:avLst/>
              <a:gdLst>
                <a:gd name="T0" fmla="*/ 86272803 w 378"/>
                <a:gd name="T1" fmla="*/ 2147483647 h 1008"/>
                <a:gd name="T2" fmla="*/ 86272803 w 378"/>
                <a:gd name="T3" fmla="*/ 2147483647 h 1008"/>
                <a:gd name="T4" fmla="*/ 911974238 w 378"/>
                <a:gd name="T5" fmla="*/ 2147483647 h 1008"/>
                <a:gd name="T6" fmla="*/ 1059870786 w 378"/>
                <a:gd name="T7" fmla="*/ 2147483647 h 1008"/>
                <a:gd name="T8" fmla="*/ 751753074 w 378"/>
                <a:gd name="T9" fmla="*/ 2147483647 h 1008"/>
                <a:gd name="T10" fmla="*/ 1035221092 w 378"/>
                <a:gd name="T11" fmla="*/ 2147483647 h 1008"/>
                <a:gd name="T12" fmla="*/ 1183063821 w 378"/>
                <a:gd name="T13" fmla="*/ 2147483647 h 1008"/>
                <a:gd name="T14" fmla="*/ 1010571398 w 378"/>
                <a:gd name="T15" fmla="*/ 2147483647 h 1008"/>
                <a:gd name="T16" fmla="*/ 1109169251 w 378"/>
                <a:gd name="T17" fmla="*/ 2147483647 h 1008"/>
                <a:gd name="T18" fmla="*/ 1318635753 w 378"/>
                <a:gd name="T19" fmla="*/ 2147483647 h 1008"/>
                <a:gd name="T20" fmla="*/ 1343284523 w 378"/>
                <a:gd name="T21" fmla="*/ 2147483647 h 1008"/>
                <a:gd name="T22" fmla="*/ 1786974398 w 378"/>
                <a:gd name="T23" fmla="*/ 2147483647 h 1008"/>
                <a:gd name="T24" fmla="*/ 2008765747 w 378"/>
                <a:gd name="T25" fmla="*/ 2147483647 h 1008"/>
                <a:gd name="T26" fmla="*/ 2147483647 w 378"/>
                <a:gd name="T27" fmla="*/ 2147483647 h 1008"/>
                <a:gd name="T28" fmla="*/ 2147483647 w 378"/>
                <a:gd name="T29" fmla="*/ 2147483647 h 1008"/>
                <a:gd name="T30" fmla="*/ 2147483647 w 378"/>
                <a:gd name="T31" fmla="*/ 2147483647 h 1008"/>
                <a:gd name="T32" fmla="*/ 2147483647 w 378"/>
                <a:gd name="T33" fmla="*/ 2147483647 h 1008"/>
                <a:gd name="T34" fmla="*/ 2147483647 w 378"/>
                <a:gd name="T35" fmla="*/ 2147483647 h 1008"/>
                <a:gd name="T36" fmla="*/ 2147483647 w 378"/>
                <a:gd name="T37" fmla="*/ 2147483647 h 1008"/>
                <a:gd name="T38" fmla="*/ 2147483647 w 378"/>
                <a:gd name="T39" fmla="*/ 2147483647 h 1008"/>
                <a:gd name="T40" fmla="*/ 2147483647 w 378"/>
                <a:gd name="T41" fmla="*/ 2147483647 h 1008"/>
                <a:gd name="T42" fmla="*/ 2147483647 w 378"/>
                <a:gd name="T43" fmla="*/ 2147483647 h 1008"/>
                <a:gd name="T44" fmla="*/ 2147483647 w 378"/>
                <a:gd name="T45" fmla="*/ 2147483647 h 1008"/>
                <a:gd name="T46" fmla="*/ 2147483647 w 378"/>
                <a:gd name="T47" fmla="*/ 2147483647 h 1008"/>
                <a:gd name="T48" fmla="*/ 2147483647 w 378"/>
                <a:gd name="T49" fmla="*/ 2147483647 h 1008"/>
                <a:gd name="T50" fmla="*/ 2147483647 w 378"/>
                <a:gd name="T51" fmla="*/ 2147483647 h 1008"/>
                <a:gd name="T52" fmla="*/ 2147483647 w 378"/>
                <a:gd name="T53" fmla="*/ 2147483647 h 1008"/>
                <a:gd name="T54" fmla="*/ 2147483647 w 378"/>
                <a:gd name="T55" fmla="*/ 2147483647 h 1008"/>
                <a:gd name="T56" fmla="*/ 2147483647 w 378"/>
                <a:gd name="T57" fmla="*/ 2147483647 h 1008"/>
                <a:gd name="T58" fmla="*/ 2147483647 w 378"/>
                <a:gd name="T59" fmla="*/ 2147483647 h 1008"/>
                <a:gd name="T60" fmla="*/ 2147483647 w 378"/>
                <a:gd name="T61" fmla="*/ 2147483647 h 1008"/>
                <a:gd name="T62" fmla="*/ 2147483647 w 378"/>
                <a:gd name="T63" fmla="*/ 2147483647 h 1008"/>
                <a:gd name="T64" fmla="*/ 2147483647 w 378"/>
                <a:gd name="T65" fmla="*/ 2147483647 h 1008"/>
                <a:gd name="T66" fmla="*/ 2147483647 w 378"/>
                <a:gd name="T67" fmla="*/ 399208011 h 1008"/>
                <a:gd name="T68" fmla="*/ 2147483647 w 378"/>
                <a:gd name="T69" fmla="*/ 0 h 1008"/>
                <a:gd name="T70" fmla="*/ 1774649089 w 378"/>
                <a:gd name="T71" fmla="*/ 518923713 h 1008"/>
                <a:gd name="T72" fmla="*/ 1626752772 w 378"/>
                <a:gd name="T73" fmla="*/ 2147483647 h 1008"/>
                <a:gd name="T74" fmla="*/ 1651402466 w 378"/>
                <a:gd name="T75" fmla="*/ 2147483647 h 1008"/>
                <a:gd name="T76" fmla="*/ 1885571326 w 378"/>
                <a:gd name="T77" fmla="*/ 2147483647 h 1008"/>
                <a:gd name="T78" fmla="*/ 727103842 w 378"/>
                <a:gd name="T79" fmla="*/ 2147483647 h 100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78"/>
                <a:gd name="T121" fmla="*/ 0 h 1008"/>
                <a:gd name="T122" fmla="*/ 378 w 378"/>
                <a:gd name="T123" fmla="*/ 1008 h 100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78" h="1008">
                  <a:moveTo>
                    <a:pt x="59" y="194"/>
                  </a:moveTo>
                  <a:lnTo>
                    <a:pt x="7" y="280"/>
                  </a:lnTo>
                  <a:lnTo>
                    <a:pt x="0" y="307"/>
                  </a:lnTo>
                  <a:lnTo>
                    <a:pt x="7" y="342"/>
                  </a:lnTo>
                  <a:lnTo>
                    <a:pt x="38" y="426"/>
                  </a:lnTo>
                  <a:lnTo>
                    <a:pt x="74" y="441"/>
                  </a:lnTo>
                  <a:lnTo>
                    <a:pt x="82" y="436"/>
                  </a:lnTo>
                  <a:lnTo>
                    <a:pt x="86" y="399"/>
                  </a:lnTo>
                  <a:lnTo>
                    <a:pt x="71" y="405"/>
                  </a:lnTo>
                  <a:lnTo>
                    <a:pt x="61" y="386"/>
                  </a:lnTo>
                  <a:lnTo>
                    <a:pt x="53" y="322"/>
                  </a:lnTo>
                  <a:lnTo>
                    <a:pt x="84" y="273"/>
                  </a:lnTo>
                  <a:lnTo>
                    <a:pt x="90" y="382"/>
                  </a:lnTo>
                  <a:lnTo>
                    <a:pt x="96" y="392"/>
                  </a:lnTo>
                  <a:lnTo>
                    <a:pt x="86" y="399"/>
                  </a:lnTo>
                  <a:lnTo>
                    <a:pt x="82" y="436"/>
                  </a:lnTo>
                  <a:lnTo>
                    <a:pt x="90" y="432"/>
                  </a:lnTo>
                  <a:lnTo>
                    <a:pt x="90" y="509"/>
                  </a:lnTo>
                  <a:lnTo>
                    <a:pt x="107" y="747"/>
                  </a:lnTo>
                  <a:lnTo>
                    <a:pt x="107" y="979"/>
                  </a:lnTo>
                  <a:lnTo>
                    <a:pt x="117" y="979"/>
                  </a:lnTo>
                  <a:lnTo>
                    <a:pt x="109" y="996"/>
                  </a:lnTo>
                  <a:lnTo>
                    <a:pt x="111" y="1006"/>
                  </a:lnTo>
                  <a:lnTo>
                    <a:pt x="145" y="1006"/>
                  </a:lnTo>
                  <a:lnTo>
                    <a:pt x="159" y="991"/>
                  </a:lnTo>
                  <a:lnTo>
                    <a:pt x="163" y="981"/>
                  </a:lnTo>
                  <a:lnTo>
                    <a:pt x="172" y="981"/>
                  </a:lnTo>
                  <a:lnTo>
                    <a:pt x="186" y="914"/>
                  </a:lnTo>
                  <a:lnTo>
                    <a:pt x="182" y="777"/>
                  </a:lnTo>
                  <a:lnTo>
                    <a:pt x="186" y="547"/>
                  </a:lnTo>
                  <a:lnTo>
                    <a:pt x="203" y="797"/>
                  </a:lnTo>
                  <a:lnTo>
                    <a:pt x="199" y="921"/>
                  </a:lnTo>
                  <a:lnTo>
                    <a:pt x="211" y="981"/>
                  </a:lnTo>
                  <a:lnTo>
                    <a:pt x="216" y="981"/>
                  </a:lnTo>
                  <a:lnTo>
                    <a:pt x="216" y="1002"/>
                  </a:lnTo>
                  <a:lnTo>
                    <a:pt x="220" y="1008"/>
                  </a:lnTo>
                  <a:lnTo>
                    <a:pt x="259" y="1006"/>
                  </a:lnTo>
                  <a:lnTo>
                    <a:pt x="263" y="1002"/>
                  </a:lnTo>
                  <a:lnTo>
                    <a:pt x="264" y="996"/>
                  </a:lnTo>
                  <a:lnTo>
                    <a:pt x="261" y="983"/>
                  </a:lnTo>
                  <a:lnTo>
                    <a:pt x="268" y="981"/>
                  </a:lnTo>
                  <a:lnTo>
                    <a:pt x="289" y="557"/>
                  </a:lnTo>
                  <a:lnTo>
                    <a:pt x="289" y="432"/>
                  </a:lnTo>
                  <a:lnTo>
                    <a:pt x="293" y="434"/>
                  </a:lnTo>
                  <a:lnTo>
                    <a:pt x="293" y="403"/>
                  </a:lnTo>
                  <a:lnTo>
                    <a:pt x="282" y="401"/>
                  </a:lnTo>
                  <a:lnTo>
                    <a:pt x="289" y="376"/>
                  </a:lnTo>
                  <a:lnTo>
                    <a:pt x="288" y="271"/>
                  </a:lnTo>
                  <a:lnTo>
                    <a:pt x="311" y="290"/>
                  </a:lnTo>
                  <a:lnTo>
                    <a:pt x="324" y="309"/>
                  </a:lnTo>
                  <a:lnTo>
                    <a:pt x="318" y="386"/>
                  </a:lnTo>
                  <a:lnTo>
                    <a:pt x="305" y="405"/>
                  </a:lnTo>
                  <a:lnTo>
                    <a:pt x="293" y="403"/>
                  </a:lnTo>
                  <a:lnTo>
                    <a:pt x="293" y="434"/>
                  </a:lnTo>
                  <a:lnTo>
                    <a:pt x="301" y="436"/>
                  </a:lnTo>
                  <a:lnTo>
                    <a:pt x="314" y="434"/>
                  </a:lnTo>
                  <a:lnTo>
                    <a:pt x="347" y="411"/>
                  </a:lnTo>
                  <a:lnTo>
                    <a:pt x="370" y="332"/>
                  </a:lnTo>
                  <a:lnTo>
                    <a:pt x="378" y="299"/>
                  </a:lnTo>
                  <a:lnTo>
                    <a:pt x="376" y="280"/>
                  </a:lnTo>
                  <a:lnTo>
                    <a:pt x="322" y="211"/>
                  </a:lnTo>
                  <a:lnTo>
                    <a:pt x="291" y="178"/>
                  </a:lnTo>
                  <a:lnTo>
                    <a:pt x="216" y="146"/>
                  </a:lnTo>
                  <a:lnTo>
                    <a:pt x="218" y="113"/>
                  </a:lnTo>
                  <a:lnTo>
                    <a:pt x="228" y="107"/>
                  </a:lnTo>
                  <a:lnTo>
                    <a:pt x="234" y="75"/>
                  </a:lnTo>
                  <a:lnTo>
                    <a:pt x="230" y="34"/>
                  </a:lnTo>
                  <a:lnTo>
                    <a:pt x="213" y="10"/>
                  </a:lnTo>
                  <a:lnTo>
                    <a:pt x="207" y="10"/>
                  </a:lnTo>
                  <a:lnTo>
                    <a:pt x="203" y="0"/>
                  </a:lnTo>
                  <a:lnTo>
                    <a:pt x="170" y="2"/>
                  </a:lnTo>
                  <a:lnTo>
                    <a:pt x="144" y="13"/>
                  </a:lnTo>
                  <a:lnTo>
                    <a:pt x="130" y="46"/>
                  </a:lnTo>
                  <a:lnTo>
                    <a:pt x="132" y="84"/>
                  </a:lnTo>
                  <a:lnTo>
                    <a:pt x="128" y="90"/>
                  </a:lnTo>
                  <a:lnTo>
                    <a:pt x="134" y="107"/>
                  </a:lnTo>
                  <a:lnTo>
                    <a:pt x="144" y="111"/>
                  </a:lnTo>
                  <a:lnTo>
                    <a:pt x="153" y="148"/>
                  </a:lnTo>
                  <a:lnTo>
                    <a:pt x="71" y="178"/>
                  </a:lnTo>
                  <a:lnTo>
                    <a:pt x="59" y="194"/>
                  </a:lnTo>
                  <a:close/>
                </a:path>
              </a:pathLst>
            </a:custGeom>
            <a:solidFill>
              <a:srgbClr val="FF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15563" name="Straight Arrow Connector 280"/>
            <p:cNvCxnSpPr>
              <a:cxnSpLocks noChangeShapeType="1"/>
            </p:cNvCxnSpPr>
            <p:nvPr/>
          </p:nvCxnSpPr>
          <p:spPr bwMode="auto">
            <a:xfrm>
              <a:off x="4453304" y="2879236"/>
              <a:ext cx="217488" cy="158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Doug Chavez</a:t>
            </a:r>
          </a:p>
          <a:p>
            <a:pPr lvl="1"/>
            <a:r>
              <a:rPr lang="en-US" dirty="0" smtClean="0">
                <a:hlinkClick r:id="rId2"/>
              </a:rPr>
              <a:t>doug.chavez@delmonte.com</a:t>
            </a:r>
            <a:endParaRPr lang="en-US" dirty="0" smtClean="0"/>
          </a:p>
          <a:p>
            <a:pPr lvl="1"/>
            <a:r>
              <a:rPr lang="en-US" dirty="0" smtClean="0"/>
              <a:t>@</a:t>
            </a:r>
            <a:r>
              <a:rPr lang="en-US" dirty="0" err="1" smtClean="0"/>
              <a:t>dougchavez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Andy Atherton</a:t>
            </a:r>
          </a:p>
          <a:p>
            <a:pPr lvl="1"/>
            <a:r>
              <a:rPr lang="en-US" dirty="0" smtClean="0">
                <a:hlinkClick r:id="rId3"/>
              </a:rPr>
              <a:t>aatherton@brand.net</a:t>
            </a:r>
            <a:endParaRPr lang="en-US" dirty="0" smtClean="0"/>
          </a:p>
          <a:p>
            <a:pPr lvl="1"/>
            <a:r>
              <a:rPr lang="en-US" dirty="0" smtClean="0"/>
              <a:t>415.860.8339</a:t>
            </a:r>
          </a:p>
          <a:p>
            <a:pPr lvl="1"/>
            <a:endParaRPr lang="en-US" dirty="0"/>
          </a:p>
        </p:txBody>
      </p:sp>
      <p:pic>
        <p:nvPicPr>
          <p:cNvPr id="4" name="Picture 3" descr="brand.net_logo_hire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25033" y="3820887"/>
            <a:ext cx="2146801" cy="764614"/>
          </a:xfrm>
          <a:prstGeom prst="rect">
            <a:avLst/>
          </a:prstGeom>
        </p:spPr>
      </p:pic>
      <p:pic>
        <p:nvPicPr>
          <p:cNvPr id="12" name="Picture 11" descr="DMF_PMS-Nourish.png"/>
          <p:cNvPicPr>
            <a:picLocks noChangeAspect="1"/>
          </p:cNvPicPr>
          <p:nvPr/>
        </p:nvPicPr>
        <p:blipFill>
          <a:blip r:embed="rId5" cstate="print"/>
          <a:srcRect b="26666"/>
          <a:stretch>
            <a:fillRect/>
          </a:stretch>
        </p:blipFill>
        <p:spPr bwMode="auto">
          <a:xfrm>
            <a:off x="5852160" y="2133600"/>
            <a:ext cx="3043552" cy="487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Campaign Overview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192207" y="2216540"/>
            <a:ext cx="8714521" cy="2181225"/>
            <a:chOff x="192207" y="1337315"/>
            <a:chExt cx="8714521" cy="2181225"/>
          </a:xfrm>
        </p:grpSpPr>
        <p:cxnSp>
          <p:nvCxnSpPr>
            <p:cNvPr id="15" name="Straight Arrow Connector 14"/>
            <p:cNvCxnSpPr>
              <a:endCxn id="20" idx="1"/>
            </p:cNvCxnSpPr>
            <p:nvPr/>
          </p:nvCxnSpPr>
          <p:spPr>
            <a:xfrm>
              <a:off x="2667000" y="2426684"/>
              <a:ext cx="563895" cy="1244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stCxn id="20" idx="3"/>
              <a:endCxn id="21" idx="1"/>
            </p:cNvCxnSpPr>
            <p:nvPr/>
          </p:nvCxnSpPr>
          <p:spPr>
            <a:xfrm flipV="1">
              <a:off x="5831220" y="2427927"/>
              <a:ext cx="465658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Picture 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2207" y="1337315"/>
              <a:ext cx="2590800" cy="2181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30895" y="1346840"/>
              <a:ext cx="2600325" cy="21621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296878" y="1342077"/>
              <a:ext cx="2609850" cy="2171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703384" y="1507245"/>
          <a:ext cx="7420707" cy="3744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917"/>
                <a:gridCol w="5428790"/>
              </a:tblGrid>
              <a:tr h="620326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Campaign Objective</a:t>
                      </a:r>
                      <a:endParaRPr lang="en-US" sz="1600" b="1" dirty="0"/>
                    </a:p>
                  </a:txBody>
                  <a:tcPr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8B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Bef>
                          <a:spcPts val="600"/>
                        </a:spcBef>
                        <a:buFont typeface="Arial" charset="0"/>
                        <a:buNone/>
                      </a:pPr>
                      <a:r>
                        <a:rPr lang="en-US" sz="1600" dirty="0" smtClean="0">
                          <a:ea typeface="ＭＳ Ｐゴシック" pitchFamily="84" charset="-128"/>
                        </a:rPr>
                        <a:t>Build brand presence and drive</a:t>
                      </a:r>
                      <a:r>
                        <a:rPr lang="en-US" sz="1600" baseline="0" dirty="0" smtClean="0">
                          <a:ea typeface="ＭＳ Ｐゴシック" pitchFamily="84" charset="-128"/>
                        </a:rPr>
                        <a:t> purchases for</a:t>
                      </a:r>
                      <a:r>
                        <a:rPr lang="en-US" sz="1600" dirty="0" smtClean="0">
                          <a:ea typeface="ＭＳ Ｐゴシック" pitchFamily="84" charset="-128"/>
                        </a:rPr>
                        <a:t> </a:t>
                      </a:r>
                      <a:br>
                        <a:rPr lang="en-US" sz="1600" dirty="0" smtClean="0">
                          <a:ea typeface="ＭＳ Ｐゴシック" pitchFamily="84" charset="-128"/>
                        </a:rPr>
                      </a:br>
                      <a:r>
                        <a:rPr lang="en-US" sz="1600" dirty="0" smtClean="0">
                          <a:ea typeface="ＭＳ Ｐゴシック" pitchFamily="84" charset="-128"/>
                        </a:rPr>
                        <a:t>Kibbles ‘n Bits</a:t>
                      </a:r>
                    </a:p>
                  </a:txBody>
                  <a:tcPr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8B9"/>
                    </a:solidFill>
                  </a:tcPr>
                </a:tc>
              </a:tr>
              <a:tr h="351518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Flight Dates</a:t>
                      </a:r>
                      <a:endParaRPr lang="en-US" sz="1400" b="0" dirty="0"/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March 29, 2010 – April 30</a:t>
                      </a:r>
                      <a:r>
                        <a:rPr lang="en-US" sz="1400" b="1" baseline="0" dirty="0" smtClean="0">
                          <a:latin typeface="Arial" pitchFamily="34" charset="0"/>
                          <a:cs typeface="Arial" pitchFamily="34" charset="0"/>
                        </a:rPr>
                        <a:t>, 2010</a:t>
                      </a:r>
                      <a:endParaRPr lang="en-US" sz="1400" b="1" dirty="0"/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004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Target Audience</a:t>
                      </a:r>
                      <a:endParaRPr lang="en-US" sz="1400" b="0" dirty="0"/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baseline="0" dirty="0" smtClean="0"/>
                        <a:t>US Females Aged 35-64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5270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Contextual Channels</a:t>
                      </a:r>
                      <a:endParaRPr lang="en-US" sz="1400" b="0" dirty="0"/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Casual Games,</a:t>
                      </a:r>
                      <a:r>
                        <a:rPr lang="en-US" sz="1400" b="1" baseline="0" dirty="0" smtClean="0"/>
                        <a:t> Communications, </a:t>
                      </a:r>
                      <a:r>
                        <a:rPr lang="en-US" sz="1400" b="1" dirty="0" smtClean="0"/>
                        <a:t>Entertainment News,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dirty="0" smtClean="0"/>
                        <a:t>Home,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dirty="0" smtClean="0"/>
                        <a:t>Pets,</a:t>
                      </a:r>
                      <a:r>
                        <a:rPr lang="en-US" sz="1400" b="1" baseline="0" dirty="0" smtClean="0"/>
                        <a:t> Women</a:t>
                      </a:r>
                      <a:endParaRPr lang="en-US" sz="1400" b="1" dirty="0" smtClean="0"/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6784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Ad Formats</a:t>
                      </a:r>
                      <a:endParaRPr lang="en-US" sz="1400" b="0" dirty="0"/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Standard and Expandable </a:t>
                      </a:r>
                      <a:r>
                        <a:rPr lang="en-US" sz="1400" b="1" baseline="0" dirty="0" smtClean="0"/>
                        <a:t>Banners</a:t>
                      </a:r>
                      <a:endParaRPr lang="en-US" sz="1400" b="1" dirty="0" smtClean="0"/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6784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Ad Sizes</a:t>
                      </a:r>
                      <a:endParaRPr lang="en-US" sz="1400" b="0" dirty="0"/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728x90, 300x250,</a:t>
                      </a:r>
                      <a:r>
                        <a:rPr lang="en-US" sz="1400" b="1" baseline="0" dirty="0" smtClean="0"/>
                        <a:t> 160x600</a:t>
                      </a:r>
                      <a:endParaRPr lang="en-US" sz="1400" b="1" dirty="0" smtClean="0"/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004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Impressions &amp; Reach</a:t>
                      </a:r>
                      <a:endParaRPr lang="en-US" sz="1400" b="0" dirty="0"/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65.5 MM Impressions,</a:t>
                      </a:r>
                      <a:r>
                        <a:rPr lang="en-US" sz="1400" b="1" baseline="0" dirty="0" smtClean="0"/>
                        <a:t> </a:t>
                      </a:r>
                      <a:r>
                        <a:rPr lang="en-US" sz="1400" b="1" dirty="0" smtClean="0"/>
                        <a:t>15.4</a:t>
                      </a:r>
                      <a:r>
                        <a:rPr lang="en-US" sz="1400" b="1" baseline="0" dirty="0" smtClean="0"/>
                        <a:t> MM Households</a:t>
                      </a:r>
                      <a:endParaRPr lang="en-US" sz="1400" b="1" dirty="0" smtClean="0"/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8004">
                <a:tc>
                  <a:txBody>
                    <a:bodyPr/>
                    <a:lstStyle/>
                    <a:p>
                      <a:r>
                        <a:rPr lang="en-US" sz="1400" b="0" dirty="0" smtClean="0"/>
                        <a:t>Media</a:t>
                      </a:r>
                      <a:r>
                        <a:rPr lang="en-US" sz="1400" b="0" baseline="0" dirty="0" smtClean="0"/>
                        <a:t> Budget</a:t>
                      </a:r>
                      <a:endParaRPr lang="en-US" sz="1400" b="0" dirty="0"/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$203,000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SalesLink™: </a:t>
            </a:r>
            <a:br>
              <a:rPr lang="en-US" dirty="0" smtClean="0">
                <a:latin typeface="Arial" charset="0"/>
                <a:cs typeface="Arial" charset="0"/>
              </a:rPr>
            </a:br>
            <a:r>
              <a:rPr lang="en-US" dirty="0" smtClean="0">
                <a:latin typeface="Arial" charset="0"/>
                <a:cs typeface="Arial" charset="0"/>
              </a:rPr>
              <a:t>Brand.net’s Econometrics Solution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85211" y="1600200"/>
            <a:ext cx="8380412" cy="4999037"/>
          </a:xfrm>
        </p:spPr>
        <p:txBody>
          <a:bodyPr/>
          <a:lstStyle/>
          <a:p>
            <a:r>
              <a:rPr lang="en-US" sz="2000" dirty="0" smtClean="0"/>
              <a:t>Econometric studies provide statistically valid ROI measurement  of offline sales in response to online ad campaigns</a:t>
            </a:r>
          </a:p>
          <a:p>
            <a:pPr>
              <a:buNone/>
            </a:pPr>
            <a:endParaRPr lang="en-US" sz="700" dirty="0" smtClean="0"/>
          </a:p>
          <a:p>
            <a:r>
              <a:rPr lang="en-US" sz="2000" dirty="0" smtClean="0"/>
              <a:t>SalesLink™: </a:t>
            </a:r>
            <a:r>
              <a:rPr lang="en-US" sz="2000" dirty="0" err="1" smtClean="0"/>
              <a:t>Brand.net’s</a:t>
            </a:r>
            <a:r>
              <a:rPr lang="en-US" sz="2000" dirty="0" smtClean="0"/>
              <a:t> turnkey econometrics solution for CPG, including both media and measurement</a:t>
            </a:r>
          </a:p>
          <a:p>
            <a:pPr marL="800100" lvl="1" indent="-342900">
              <a:buSzPct val="100000"/>
              <a:buNone/>
            </a:pPr>
            <a:endParaRPr lang="en-US" sz="700" dirty="0" smtClean="0"/>
          </a:p>
          <a:p>
            <a:pPr>
              <a:buSzPct val="100000"/>
            </a:pPr>
            <a:r>
              <a:rPr lang="en-US" sz="2000" dirty="0" smtClean="0"/>
              <a:t>Portal-based programs (i.e. Y!CD) and SalesLink</a:t>
            </a:r>
            <a:r>
              <a:rPr lang="en-US" sz="2000" dirty="0" smtClean="0">
                <a:latin typeface="Arial" charset="0"/>
                <a:cs typeface="Arial" charset="0"/>
              </a:rPr>
              <a:t>™</a:t>
            </a:r>
            <a:r>
              <a:rPr lang="en-US" sz="2000" dirty="0" smtClean="0"/>
              <a:t> target media differently</a:t>
            </a:r>
          </a:p>
          <a:p>
            <a:pPr lvl="1">
              <a:buClr>
                <a:srgbClr val="FFC000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Portal-based programs target purchasers by creating behavioral look-alikes</a:t>
            </a:r>
            <a:endParaRPr lang="en-US" sz="1600" i="1" dirty="0" smtClean="0">
              <a:solidFill>
                <a:schemeClr val="tx1"/>
              </a:solidFill>
            </a:endParaRPr>
          </a:p>
          <a:p>
            <a:pPr lvl="1">
              <a:buClr>
                <a:srgbClr val="FFC000"/>
              </a:buClr>
            </a:pPr>
            <a:r>
              <a:rPr lang="en-US" sz="1600" dirty="0" smtClean="0">
                <a:solidFill>
                  <a:schemeClr val="tx1"/>
                </a:solidFill>
              </a:rPr>
              <a:t>Brand.net targets based on context, demographics and quality </a:t>
            </a:r>
          </a:p>
          <a:p>
            <a:pPr lvl="1">
              <a:buNone/>
            </a:pPr>
            <a:endParaRPr lang="en-US" sz="700" dirty="0" smtClean="0"/>
          </a:p>
          <a:p>
            <a:pPr>
              <a:buSzPct val="100000"/>
            </a:pPr>
            <a:r>
              <a:rPr lang="en-US" sz="2000" dirty="0" smtClean="0"/>
              <a:t>Both Portal-based programs and SalesLink</a:t>
            </a:r>
            <a:r>
              <a:rPr lang="en-US" sz="2000" dirty="0" smtClean="0">
                <a:latin typeface="Arial" charset="0"/>
                <a:cs typeface="Arial" charset="0"/>
              </a:rPr>
              <a:t>™</a:t>
            </a:r>
            <a:r>
              <a:rPr lang="en-US" sz="2000" dirty="0" smtClean="0"/>
              <a:t> measure effectiveness exactly the same way</a:t>
            </a:r>
          </a:p>
          <a:p>
            <a:pPr>
              <a:buNone/>
            </a:pPr>
            <a:endParaRPr lang="en-US" sz="11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SalesLink™: </a:t>
            </a:r>
            <a:br>
              <a:rPr lang="en-US" dirty="0" smtClean="0">
                <a:latin typeface="Arial" charset="0"/>
                <a:cs typeface="Arial" charset="0"/>
              </a:rPr>
            </a:br>
            <a:r>
              <a:rPr lang="en-US" dirty="0" smtClean="0">
                <a:latin typeface="Arial" charset="0"/>
                <a:cs typeface="Arial" charset="0"/>
              </a:rPr>
              <a:t>How Nielsen Gathers Data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98463" y="1477963"/>
            <a:ext cx="8380412" cy="4999037"/>
          </a:xfrm>
        </p:spPr>
        <p:txBody>
          <a:bodyPr/>
          <a:lstStyle/>
          <a:p>
            <a:pPr marL="457200" indent="-457200">
              <a:buNone/>
            </a:pPr>
            <a:r>
              <a:rPr lang="en-US" sz="1800" dirty="0" smtClean="0"/>
              <a:t>Ad exposures are captured by ‘tagging’ campaign ad units prior to serving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2498" y="6172200"/>
            <a:ext cx="15149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Source: Nielsen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22500" y="2122700"/>
            <a:ext cx="7728871" cy="3439900"/>
            <a:chOff x="457200" y="2057400"/>
            <a:chExt cx="8077200" cy="3676688"/>
          </a:xfrm>
        </p:grpSpPr>
        <p:pic>
          <p:nvPicPr>
            <p:cNvPr id="48133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7200" y="2057400"/>
              <a:ext cx="8077200" cy="3676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Rectangle 8"/>
            <p:cNvSpPr/>
            <p:nvPr/>
          </p:nvSpPr>
          <p:spPr>
            <a:xfrm>
              <a:off x="2133600" y="2122714"/>
              <a:ext cx="5029200" cy="620486"/>
            </a:xfrm>
            <a:prstGeom prst="rect">
              <a:avLst/>
            </a:prstGeom>
            <a:noFill/>
            <a:ln w="1270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SalesLink™: </a:t>
            </a:r>
            <a:br>
              <a:rPr lang="en-US" dirty="0" smtClean="0">
                <a:latin typeface="Arial" charset="0"/>
                <a:cs typeface="Arial" charset="0"/>
              </a:rPr>
            </a:br>
            <a:r>
              <a:rPr lang="en-US" dirty="0" smtClean="0">
                <a:latin typeface="Arial" charset="0"/>
                <a:cs typeface="Arial" charset="0"/>
              </a:rPr>
              <a:t>Nielsen Measurement Overview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98463" y="1499741"/>
            <a:ext cx="8380412" cy="4999037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1800" b="1" dirty="0" smtClean="0"/>
              <a:t>Nielsen </a:t>
            </a:r>
            <a:r>
              <a:rPr lang="en-US" sz="1800" b="1" dirty="0" err="1" smtClean="0"/>
              <a:t>Homescan</a:t>
            </a:r>
            <a:r>
              <a:rPr lang="en-US" sz="1800" b="1" dirty="0" smtClean="0"/>
              <a:t> panelists exposed to campaign are identified</a:t>
            </a:r>
          </a:p>
          <a:p>
            <a:pPr marL="457200" indent="-457200">
              <a:buFont typeface="+mj-lt"/>
              <a:buAutoNum type="arabicPeriod"/>
            </a:pPr>
            <a:endParaRPr lang="en-US" sz="400" b="1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1800" b="1" dirty="0" smtClean="0"/>
              <a:t>Exposed group examined and matched to a control (unexposed) group</a:t>
            </a:r>
          </a:p>
          <a:p>
            <a:pPr marL="857250" lvl="1" indent="-457200">
              <a:buFont typeface="+mj-lt"/>
              <a:buAutoNum type="arabicPeriod"/>
            </a:pPr>
            <a:endParaRPr lang="en-US" sz="400" b="1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1800" b="1" dirty="0" smtClean="0"/>
              <a:t>Exposed &amp; control groups are compared to isolate differences in product purchasing during and after the execution of campaign</a:t>
            </a:r>
          </a:p>
          <a:p>
            <a:pPr>
              <a:buNone/>
            </a:pPr>
            <a:endParaRPr lang="en-US" sz="1050" dirty="0" smtClean="0"/>
          </a:p>
        </p:txBody>
      </p:sp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882" y="3111955"/>
            <a:ext cx="7244443" cy="2650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42498" y="6172200"/>
            <a:ext cx="15149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Source: Nielsen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76349" y="1295400"/>
            <a:ext cx="8053251" cy="5029200"/>
          </a:xfrm>
        </p:spPr>
        <p:txBody>
          <a:bodyPr/>
          <a:lstStyle/>
          <a:p>
            <a:r>
              <a:rPr lang="en-US" sz="2000" dirty="0" smtClean="0"/>
              <a:t>Dollar &amp; pounds sales for Kibbles ‘N Bits were 13% greater among exposed households than control</a:t>
            </a:r>
          </a:p>
          <a:p>
            <a:r>
              <a:rPr lang="en-US" sz="2000" dirty="0" smtClean="0"/>
              <a:t>Campaign exposure drove $1.5M in incremental sales for the brand at retail (approximately 2.2M pounds)</a:t>
            </a:r>
          </a:p>
        </p:txBody>
      </p:sp>
      <p:sp>
        <p:nvSpPr>
          <p:cNvPr id="102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latin typeface="Arial" charset="0"/>
                <a:cs typeface="Arial" charset="0"/>
              </a:rPr>
              <a:t>K’n’B</a:t>
            </a:r>
            <a:r>
              <a:rPr lang="en-US" dirty="0" smtClean="0">
                <a:latin typeface="Arial" charset="0"/>
                <a:cs typeface="Arial" charset="0"/>
              </a:rPr>
              <a:t> Campaign: Impact on Sales</a:t>
            </a:r>
          </a:p>
        </p:txBody>
      </p:sp>
      <p:graphicFrame>
        <p:nvGraphicFramePr>
          <p:cNvPr id="8" name="Chart 7"/>
          <p:cNvGraphicFramePr/>
          <p:nvPr/>
        </p:nvGraphicFramePr>
        <p:xfrm>
          <a:off x="339971" y="3135927"/>
          <a:ext cx="8006861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ight Arrow 4"/>
          <p:cNvSpPr/>
          <p:nvPr/>
        </p:nvSpPr>
        <p:spPr bwMode="auto">
          <a:xfrm rot="18609882">
            <a:off x="3874909" y="3935473"/>
            <a:ext cx="974102" cy="633046"/>
          </a:xfrm>
          <a:prstGeom prst="rightArrow">
            <a:avLst/>
          </a:prstGeom>
          <a:solidFill>
            <a:srgbClr val="F05A00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13% Lift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2498" y="6172200"/>
            <a:ext cx="15149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Source: Nielsen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861" y="251192"/>
            <a:ext cx="8393723" cy="1143000"/>
          </a:xfrm>
        </p:spPr>
        <p:txBody>
          <a:bodyPr/>
          <a:lstStyle/>
          <a:p>
            <a:r>
              <a:rPr lang="en-US" dirty="0" smtClean="0"/>
              <a:t>That’s 2.2 MILLION POUNDS of Dog Food!</a:t>
            </a:r>
            <a:endParaRPr lang="en-US" dirty="0"/>
          </a:p>
        </p:txBody>
      </p:sp>
      <p:grpSp>
        <p:nvGrpSpPr>
          <p:cNvPr id="225" name="Group 224"/>
          <p:cNvGrpSpPr/>
          <p:nvPr/>
        </p:nvGrpSpPr>
        <p:grpSpPr>
          <a:xfrm>
            <a:off x="472686" y="1758409"/>
            <a:ext cx="8016084" cy="3541194"/>
            <a:chOff x="472686" y="1758409"/>
            <a:chExt cx="8016084" cy="3541194"/>
          </a:xfrm>
        </p:grpSpPr>
        <p:pic>
          <p:nvPicPr>
            <p:cNvPr id="97" name="Picture 11" descr="C:\Documents and Settings\aatherton\Local Settings\Temporary Internet Files\Content.IE5\8TX6FS5U\MC900310940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32091" y="2222365"/>
              <a:ext cx="914921" cy="392817"/>
            </a:xfrm>
            <a:prstGeom prst="rect">
              <a:avLst/>
            </a:prstGeom>
            <a:noFill/>
          </p:spPr>
        </p:pic>
        <p:grpSp>
          <p:nvGrpSpPr>
            <p:cNvPr id="102" name="Group 101"/>
            <p:cNvGrpSpPr/>
            <p:nvPr/>
          </p:nvGrpSpPr>
          <p:grpSpPr>
            <a:xfrm>
              <a:off x="6978057" y="1758409"/>
              <a:ext cx="787897" cy="3541194"/>
              <a:chOff x="646924" y="2988547"/>
              <a:chExt cx="787897" cy="3541194"/>
            </a:xfrm>
          </p:grpSpPr>
          <p:pic>
            <p:nvPicPr>
              <p:cNvPr id="32779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3344426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2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479700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4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767942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8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412063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26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056184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94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3700305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96" name="Picture 95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123821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98" name="Picture 97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835579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00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2988547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01" name="Picture 100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6191461"/>
                <a:ext cx="787897" cy="338280"/>
              </a:xfrm>
              <a:prstGeom prst="rect">
                <a:avLst/>
              </a:prstGeom>
              <a:noFill/>
            </p:spPr>
          </p:pic>
        </p:grpSp>
        <p:grpSp>
          <p:nvGrpSpPr>
            <p:cNvPr id="103" name="Group 102"/>
            <p:cNvGrpSpPr/>
            <p:nvPr/>
          </p:nvGrpSpPr>
          <p:grpSpPr>
            <a:xfrm>
              <a:off x="6255238" y="1758409"/>
              <a:ext cx="787897" cy="3541194"/>
              <a:chOff x="646924" y="2988547"/>
              <a:chExt cx="787897" cy="3541194"/>
            </a:xfrm>
          </p:grpSpPr>
          <p:pic>
            <p:nvPicPr>
              <p:cNvPr id="104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3344426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05" name="Picture 104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479700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06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767942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07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412063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08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056184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09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3700305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10" name="Picture 109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123821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11" name="Picture 110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835579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12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2988547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13" name="Picture 112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6191461"/>
                <a:ext cx="787897" cy="338280"/>
              </a:xfrm>
              <a:prstGeom prst="rect">
                <a:avLst/>
              </a:prstGeom>
              <a:noFill/>
            </p:spPr>
          </p:pic>
        </p:grpSp>
        <p:grpSp>
          <p:nvGrpSpPr>
            <p:cNvPr id="114" name="Group 113"/>
            <p:cNvGrpSpPr/>
            <p:nvPr/>
          </p:nvGrpSpPr>
          <p:grpSpPr>
            <a:xfrm>
              <a:off x="5532419" y="1758409"/>
              <a:ext cx="787897" cy="3541194"/>
              <a:chOff x="646924" y="2988547"/>
              <a:chExt cx="787897" cy="3541194"/>
            </a:xfrm>
          </p:grpSpPr>
          <p:pic>
            <p:nvPicPr>
              <p:cNvPr id="115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3344426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16" name="Picture 115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479700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17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767942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18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412063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19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056184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20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3700305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21" name="Picture 120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123821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22" name="Picture 12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835579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23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2988547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24" name="Picture 123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6191461"/>
                <a:ext cx="787897" cy="338280"/>
              </a:xfrm>
              <a:prstGeom prst="rect">
                <a:avLst/>
              </a:prstGeom>
              <a:noFill/>
            </p:spPr>
          </p:pic>
        </p:grpSp>
        <p:grpSp>
          <p:nvGrpSpPr>
            <p:cNvPr id="125" name="Group 124"/>
            <p:cNvGrpSpPr/>
            <p:nvPr/>
          </p:nvGrpSpPr>
          <p:grpSpPr>
            <a:xfrm>
              <a:off x="4809600" y="1758409"/>
              <a:ext cx="787897" cy="3541194"/>
              <a:chOff x="646924" y="2988547"/>
              <a:chExt cx="787897" cy="3541194"/>
            </a:xfrm>
          </p:grpSpPr>
          <p:pic>
            <p:nvPicPr>
              <p:cNvPr id="126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3344426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27" name="Picture 126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479700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28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767942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29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412063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30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056184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31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3700305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32" name="Picture 13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123821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33" name="Picture 132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835579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34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2988547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35" name="Picture 134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6191461"/>
                <a:ext cx="787897" cy="338280"/>
              </a:xfrm>
              <a:prstGeom prst="rect">
                <a:avLst/>
              </a:prstGeom>
              <a:noFill/>
            </p:spPr>
          </p:pic>
        </p:grpSp>
        <p:grpSp>
          <p:nvGrpSpPr>
            <p:cNvPr id="136" name="Group 135"/>
            <p:cNvGrpSpPr/>
            <p:nvPr/>
          </p:nvGrpSpPr>
          <p:grpSpPr>
            <a:xfrm>
              <a:off x="4086781" y="1758409"/>
              <a:ext cx="787897" cy="3541194"/>
              <a:chOff x="646924" y="2988547"/>
              <a:chExt cx="787897" cy="3541194"/>
            </a:xfrm>
          </p:grpSpPr>
          <p:pic>
            <p:nvPicPr>
              <p:cNvPr id="137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3344426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38" name="Picture 137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479700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39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767942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40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412063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41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056184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42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3700305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43" name="Picture 142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123821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44" name="Picture 143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835579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45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2988547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46" name="Picture 145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6191461"/>
                <a:ext cx="787897" cy="338280"/>
              </a:xfrm>
              <a:prstGeom prst="rect">
                <a:avLst/>
              </a:prstGeom>
              <a:noFill/>
            </p:spPr>
          </p:pic>
        </p:grpSp>
        <p:grpSp>
          <p:nvGrpSpPr>
            <p:cNvPr id="147" name="Group 146"/>
            <p:cNvGrpSpPr/>
            <p:nvPr/>
          </p:nvGrpSpPr>
          <p:grpSpPr>
            <a:xfrm>
              <a:off x="3363962" y="1758409"/>
              <a:ext cx="787897" cy="3541194"/>
              <a:chOff x="646924" y="2988547"/>
              <a:chExt cx="787897" cy="3541194"/>
            </a:xfrm>
          </p:grpSpPr>
          <p:pic>
            <p:nvPicPr>
              <p:cNvPr id="148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3344426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49" name="Picture 148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479700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50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767942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51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412063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52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056184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53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3700305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54" name="Picture 153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123821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55" name="Picture 154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835579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56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2988547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57" name="Picture 156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6191461"/>
                <a:ext cx="787897" cy="338280"/>
              </a:xfrm>
              <a:prstGeom prst="rect">
                <a:avLst/>
              </a:prstGeom>
              <a:noFill/>
            </p:spPr>
          </p:pic>
        </p:grpSp>
        <p:grpSp>
          <p:nvGrpSpPr>
            <p:cNvPr id="158" name="Group 157"/>
            <p:cNvGrpSpPr/>
            <p:nvPr/>
          </p:nvGrpSpPr>
          <p:grpSpPr>
            <a:xfrm>
              <a:off x="2641143" y="1758409"/>
              <a:ext cx="787897" cy="3541194"/>
              <a:chOff x="646924" y="2988547"/>
              <a:chExt cx="787897" cy="3541194"/>
            </a:xfrm>
          </p:grpSpPr>
          <p:pic>
            <p:nvPicPr>
              <p:cNvPr id="159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3344426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60" name="Picture 159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479700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61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767942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62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412063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63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056184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64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3700305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65" name="Picture 164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123821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66" name="Picture 165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835579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67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2988547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68" name="Picture 167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6191461"/>
                <a:ext cx="787897" cy="338280"/>
              </a:xfrm>
              <a:prstGeom prst="rect">
                <a:avLst/>
              </a:prstGeom>
              <a:noFill/>
            </p:spPr>
          </p:pic>
        </p:grpSp>
        <p:grpSp>
          <p:nvGrpSpPr>
            <p:cNvPr id="169" name="Group 168"/>
            <p:cNvGrpSpPr/>
            <p:nvPr/>
          </p:nvGrpSpPr>
          <p:grpSpPr>
            <a:xfrm>
              <a:off x="1918324" y="1758409"/>
              <a:ext cx="787897" cy="3541194"/>
              <a:chOff x="646924" y="2988547"/>
              <a:chExt cx="787897" cy="3541194"/>
            </a:xfrm>
          </p:grpSpPr>
          <p:pic>
            <p:nvPicPr>
              <p:cNvPr id="170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3344426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71" name="Picture 170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479700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72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767942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73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412063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74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056184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75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3700305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76" name="Picture 175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123821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77" name="Picture 176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835579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78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2988547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79" name="Picture 178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6191461"/>
                <a:ext cx="787897" cy="338280"/>
              </a:xfrm>
              <a:prstGeom prst="rect">
                <a:avLst/>
              </a:prstGeom>
              <a:noFill/>
            </p:spPr>
          </p:pic>
        </p:grpSp>
        <p:grpSp>
          <p:nvGrpSpPr>
            <p:cNvPr id="180" name="Group 179"/>
            <p:cNvGrpSpPr/>
            <p:nvPr/>
          </p:nvGrpSpPr>
          <p:grpSpPr>
            <a:xfrm>
              <a:off x="1195505" y="1758409"/>
              <a:ext cx="787897" cy="3541194"/>
              <a:chOff x="646924" y="2988547"/>
              <a:chExt cx="787897" cy="3541194"/>
            </a:xfrm>
          </p:grpSpPr>
          <p:pic>
            <p:nvPicPr>
              <p:cNvPr id="181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3344426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82" name="Picture 18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479700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83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767942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84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412063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85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056184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86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3700305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87" name="Picture 186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123821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88" name="Picture 187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835579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89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2988547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90" name="Picture 189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6191461"/>
                <a:ext cx="787897" cy="338280"/>
              </a:xfrm>
              <a:prstGeom prst="rect">
                <a:avLst/>
              </a:prstGeom>
              <a:noFill/>
            </p:spPr>
          </p:pic>
        </p:grpSp>
        <p:grpSp>
          <p:nvGrpSpPr>
            <p:cNvPr id="191" name="Group 190"/>
            <p:cNvGrpSpPr/>
            <p:nvPr/>
          </p:nvGrpSpPr>
          <p:grpSpPr>
            <a:xfrm>
              <a:off x="472686" y="1758409"/>
              <a:ext cx="787897" cy="3541194"/>
              <a:chOff x="646924" y="2988547"/>
              <a:chExt cx="787897" cy="3541194"/>
            </a:xfrm>
          </p:grpSpPr>
          <p:pic>
            <p:nvPicPr>
              <p:cNvPr id="192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3344426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93" name="Picture 192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479700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94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767942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95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412063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96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056184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97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3700305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98" name="Picture 197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123821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199" name="Picture 198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835579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200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2988547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201" name="Picture 200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6191461"/>
                <a:ext cx="787897" cy="338280"/>
              </a:xfrm>
              <a:prstGeom prst="rect">
                <a:avLst/>
              </a:prstGeom>
              <a:noFill/>
            </p:spPr>
          </p:pic>
        </p:grpSp>
        <p:grpSp>
          <p:nvGrpSpPr>
            <p:cNvPr id="202" name="Group 201"/>
            <p:cNvGrpSpPr/>
            <p:nvPr/>
          </p:nvGrpSpPr>
          <p:grpSpPr>
            <a:xfrm>
              <a:off x="7700873" y="1758409"/>
              <a:ext cx="787897" cy="3541194"/>
              <a:chOff x="646924" y="2988547"/>
              <a:chExt cx="787897" cy="3541194"/>
            </a:xfrm>
          </p:grpSpPr>
          <p:pic>
            <p:nvPicPr>
              <p:cNvPr id="203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3344426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204" name="Picture 203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479700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205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767942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206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412063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207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4056184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208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3700305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209" name="Picture 208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123821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210" name="Picture 209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5835579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211" name="Picture 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2988547"/>
                <a:ext cx="787897" cy="338280"/>
              </a:xfrm>
              <a:prstGeom prst="rect">
                <a:avLst/>
              </a:prstGeom>
              <a:noFill/>
            </p:spPr>
          </p:pic>
          <p:pic>
            <p:nvPicPr>
              <p:cNvPr id="212" name="Picture 211" descr="C:\Documents and Settings\aatherton\Local Settings\Temporary Internet Files\Content.IE5\8TX6FS5U\MC900310940[1].wmf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646924" y="6191461"/>
                <a:ext cx="787897" cy="338280"/>
              </a:xfrm>
              <a:prstGeom prst="rect">
                <a:avLst/>
              </a:prstGeom>
              <a:noFill/>
            </p:spPr>
          </p:pic>
        </p:grpSp>
      </p:grpSp>
      <p:pic>
        <p:nvPicPr>
          <p:cNvPr id="223" name="Picture 11" descr="C:\Documents and Settings\aatherton\Local Settings\Temporary Internet Files\Content.IE5\8TX6FS5U\MC90031094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8115" y="2046516"/>
            <a:ext cx="6730687" cy="2889790"/>
          </a:xfrm>
          <a:prstGeom prst="rect">
            <a:avLst/>
          </a:prstGeom>
          <a:noFill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68665" y="1255569"/>
            <a:ext cx="3790269" cy="4898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 bwMode="auto">
          <a:xfrm>
            <a:off x="269631" y="1699846"/>
            <a:ext cx="1230923" cy="3798277"/>
          </a:xfrm>
          <a:prstGeom prst="roundRect">
            <a:avLst/>
          </a:prstGeom>
          <a:solidFill>
            <a:srgbClr val="F05A00">
              <a:alpha val="5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" charset="0"/>
            </a:endParaRPr>
          </a:p>
        </p:txBody>
      </p:sp>
      <p:graphicFrame>
        <p:nvGraphicFramePr>
          <p:cNvPr id="13" name="Object 2"/>
          <p:cNvGraphicFramePr>
            <a:graphicFrameLocks noChangeAspect="1"/>
          </p:cNvGraphicFramePr>
          <p:nvPr/>
        </p:nvGraphicFramePr>
        <p:xfrm>
          <a:off x="323695" y="1757610"/>
          <a:ext cx="8407400" cy="4124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31658" y="431800"/>
            <a:ext cx="6402387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999240" y="2191243"/>
            <a:ext cx="45672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 i="1" dirty="0">
                <a:latin typeface="+mn-lt"/>
              </a:rPr>
              <a:t>Test period vs. Match period</a:t>
            </a:r>
            <a:r>
              <a:rPr lang="pt-BR" sz="1400" i="1" dirty="0">
                <a:latin typeface="+mn-lt"/>
              </a:rPr>
              <a:t/>
            </a:r>
            <a:br>
              <a:rPr lang="pt-BR" sz="1400" i="1" dirty="0">
                <a:latin typeface="+mn-lt"/>
              </a:rPr>
            </a:br>
            <a:r>
              <a:rPr lang="pt-BR" sz="1400" i="1" dirty="0">
                <a:latin typeface="+mn-lt"/>
              </a:rPr>
              <a:t>(mid Mar 10-Jun 10 vs. mid Mar 09-mid Mar 10)</a:t>
            </a:r>
            <a:endParaRPr lang="en-US" sz="1400" i="1" dirty="0"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Unsurprisingly, </a:t>
            </a:r>
            <a:r>
              <a:rPr lang="en-US" dirty="0" err="1" smtClean="0"/>
              <a:t>K’n’B</a:t>
            </a:r>
            <a:r>
              <a:rPr lang="en-US" dirty="0" smtClean="0"/>
              <a:t> Also Took Share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42498" y="6172200"/>
            <a:ext cx="15149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Source: Nielsen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527536" y="562706"/>
            <a:ext cx="8077200" cy="461665"/>
          </a:xfrm>
        </p:spPr>
        <p:txBody>
          <a:bodyPr/>
          <a:lstStyle/>
          <a:p>
            <a:pPr lvl="0"/>
            <a:r>
              <a:rPr lang="en-US" dirty="0" smtClean="0"/>
              <a:t>Impact on Purchase Intent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363415" y="6242537"/>
            <a:ext cx="149271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 smtClean="0">
                <a:latin typeface="+mn-lt"/>
              </a:rPr>
              <a:t>Source: Vizu Ad Catalyst </a:t>
            </a:r>
            <a:endParaRPr lang="en-US" sz="900" dirty="0">
              <a:latin typeface="+mn-lt"/>
            </a:endParaRPr>
          </a:p>
        </p:txBody>
      </p:sp>
      <p:graphicFrame>
        <p:nvGraphicFramePr>
          <p:cNvPr id="13" name="Chart 12"/>
          <p:cNvGraphicFramePr/>
          <p:nvPr/>
        </p:nvGraphicFramePr>
        <p:xfrm>
          <a:off x="211016" y="1330572"/>
          <a:ext cx="84582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Chart 14"/>
          <p:cNvGraphicFramePr/>
          <p:nvPr/>
        </p:nvGraphicFramePr>
        <p:xfrm>
          <a:off x="216878" y="3651741"/>
          <a:ext cx="8382000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Right Arrow 8"/>
          <p:cNvSpPr/>
          <p:nvPr/>
        </p:nvSpPr>
        <p:spPr bwMode="auto">
          <a:xfrm rot="19240524">
            <a:off x="4032740" y="1922583"/>
            <a:ext cx="926123" cy="633046"/>
          </a:xfrm>
          <a:prstGeom prst="rightArrow">
            <a:avLst/>
          </a:prstGeom>
          <a:solidFill>
            <a:srgbClr val="F05A00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n-lt"/>
              </a:rPr>
              <a:t>11% Lift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dtechSF11_POT_SLIDE DESIGN TEMPLATE">
  <a:themeElements>
    <a:clrScheme name="adtechSF08_FINAL DESIGN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dtechSF08_FINAL DESIGN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" charset="0"/>
          </a:defRPr>
        </a:defPPr>
      </a:lstStyle>
    </a:lnDef>
  </a:objectDefaults>
  <a:extraClrSchemeLst>
    <a:extraClrScheme>
      <a:clrScheme name="adtechSF08_FINAL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dtechSF08_FINAL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dtechSF08_FINAL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dtechSF08_FINAL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dtechSF08_FINAL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dtechSF08_FINAL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dtechSF08_FINAL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dtechSF08_FINAL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dtechSF08_FINAL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dtechSF08_FINAL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dtechSF08_FINAL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dtechSF08_FINAL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adtechSF11_POT_SLIDE DESIGN TEMPLATE</Template>
  <TotalTime>710</TotalTime>
  <Words>581</Words>
  <Application>Microsoft Office PowerPoint</Application>
  <PresentationFormat>On-screen Show (4:3)</PresentationFormat>
  <Paragraphs>114</Paragraphs>
  <Slides>14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adtechSF11_POT_SLIDE DESIGN TEMPLATE</vt:lpstr>
      <vt:lpstr>Driving Offline Sales for Kibbles ‘n Bits</vt:lpstr>
      <vt:lpstr>Campaign Overview</vt:lpstr>
      <vt:lpstr>SalesLink™:  Brand.net’s Econometrics Solution</vt:lpstr>
      <vt:lpstr>SalesLink™:  How Nielsen Gathers Data</vt:lpstr>
      <vt:lpstr>SalesLink™:  Nielsen Measurement Overview</vt:lpstr>
      <vt:lpstr>K’n’B Campaign: Impact on Sales</vt:lpstr>
      <vt:lpstr>That’s 2.2 MILLION POUNDS of Dog Food!</vt:lpstr>
      <vt:lpstr>Unsurprisingly, K’n’B Also Took Share</vt:lpstr>
      <vt:lpstr>Impact on Purchase Intent</vt:lpstr>
      <vt:lpstr>Fantastic ROI</vt:lpstr>
      <vt:lpstr>Intent Translating into Action</vt:lpstr>
      <vt:lpstr>Brand.net Results</vt:lpstr>
      <vt:lpstr>Why doesn’t BT or “audience targeting” deliver better offline sales results?</vt:lpstr>
      <vt:lpstr>Questions?</vt:lpstr>
    </vt:vector>
  </TitlesOfParts>
  <Company>Lenovo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[Replace with session title]</dc:title>
  <dc:creator>Andy Atherton</dc:creator>
  <cp:lastModifiedBy>Andy Atherton</cp:lastModifiedBy>
  <cp:revision>63</cp:revision>
  <dcterms:created xsi:type="dcterms:W3CDTF">2011-03-16T20:09:10Z</dcterms:created>
  <dcterms:modified xsi:type="dcterms:W3CDTF">2011-04-14T02:24:44Z</dcterms:modified>
</cp:coreProperties>
</file>